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3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52" r:id="rId2"/>
    <p:sldMasterId id="2147483650" r:id="rId3"/>
    <p:sldMasterId id="2147483661" r:id="rId4"/>
  </p:sldMasterIdLst>
  <p:notesMasterIdLst>
    <p:notesMasterId r:id="rId53"/>
  </p:notesMasterIdLst>
  <p:sldIdLst>
    <p:sldId id="281" r:id="rId5"/>
    <p:sldId id="256" r:id="rId6"/>
    <p:sldId id="257" r:id="rId7"/>
    <p:sldId id="283" r:id="rId8"/>
    <p:sldId id="261" r:id="rId9"/>
    <p:sldId id="289" r:id="rId10"/>
    <p:sldId id="293" r:id="rId11"/>
    <p:sldId id="300" r:id="rId12"/>
    <p:sldId id="291" r:id="rId13"/>
    <p:sldId id="292" r:id="rId14"/>
    <p:sldId id="285" r:id="rId15"/>
    <p:sldId id="294" r:id="rId16"/>
    <p:sldId id="305" r:id="rId17"/>
    <p:sldId id="296" r:id="rId18"/>
    <p:sldId id="295" r:id="rId19"/>
    <p:sldId id="297" r:id="rId20"/>
    <p:sldId id="299" r:id="rId21"/>
    <p:sldId id="290" r:id="rId22"/>
    <p:sldId id="288" r:id="rId23"/>
    <p:sldId id="301" r:id="rId24"/>
    <p:sldId id="298" r:id="rId25"/>
    <p:sldId id="303" r:id="rId26"/>
    <p:sldId id="304" r:id="rId27"/>
    <p:sldId id="306" r:id="rId28"/>
    <p:sldId id="307" r:id="rId29"/>
    <p:sldId id="302" r:id="rId30"/>
    <p:sldId id="287" r:id="rId31"/>
    <p:sldId id="286" r:id="rId32"/>
    <p:sldId id="258" r:id="rId33"/>
    <p:sldId id="282" r:id="rId34"/>
    <p:sldId id="266" r:id="rId35"/>
    <p:sldId id="277" r:id="rId36"/>
    <p:sldId id="278" r:id="rId37"/>
    <p:sldId id="279" r:id="rId38"/>
    <p:sldId id="280" r:id="rId39"/>
    <p:sldId id="262" r:id="rId40"/>
    <p:sldId id="263" r:id="rId41"/>
    <p:sldId id="265" r:id="rId42"/>
    <p:sldId id="264" r:id="rId43"/>
    <p:sldId id="267" r:id="rId44"/>
    <p:sldId id="268" r:id="rId45"/>
    <p:sldId id="270" r:id="rId46"/>
    <p:sldId id="271" r:id="rId47"/>
    <p:sldId id="272" r:id="rId48"/>
    <p:sldId id="273" r:id="rId49"/>
    <p:sldId id="276" r:id="rId50"/>
    <p:sldId id="274" r:id="rId51"/>
    <p:sldId id="275" r:id="rId52"/>
  </p:sldIdLst>
  <p:sldSz cx="12192000" cy="6858000"/>
  <p:notesSz cx="6858000" cy="9144000"/>
  <p:embeddedFontLst>
    <p:embeddedFont>
      <p:font typeface="D2Coding" panose="020B0609020101020101" pitchFamily="49" charset="-127"/>
      <p:regular r:id="rId54"/>
      <p:bold r:id="rId55"/>
    </p:embeddedFont>
    <p:embeddedFont>
      <p:font typeface="나눔스퀘어" panose="020B0600000101010101" pitchFamily="50" charset="-127"/>
      <p:regular r:id="rId56"/>
    </p:embeddedFont>
    <p:embeddedFont>
      <p:font typeface="나눔스퀘어 Bold" panose="020B0600000101010101" pitchFamily="50" charset="-127"/>
      <p:bold r:id="rId57"/>
    </p:embeddedFont>
    <p:embeddedFont>
      <p:font typeface="나눔스퀘어 ExtraBold" panose="020B0600000101010101" pitchFamily="50" charset="-127"/>
      <p:bold r:id="rId58"/>
    </p:embeddedFont>
    <p:embeddedFont>
      <p:font typeface="나눔스퀘어_ac Bold" panose="020B0600000101010101" pitchFamily="50" charset="-127"/>
      <p:bold r:id="rId59"/>
    </p:embeddedFont>
    <p:embeddedFont>
      <p:font typeface="나눔스퀘어_ac ExtraBold" panose="020B0600000101010101" pitchFamily="50" charset="-127"/>
      <p:bold r:id="rId60"/>
    </p:embeddedFont>
    <p:embeddedFont>
      <p:font typeface="맑은 고딕" panose="020B0503020000020004" pitchFamily="50" charset="-127"/>
      <p:regular r:id="rId61"/>
      <p:bold r:id="rId6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7979"/>
    <a:srgbClr val="E4E4E4"/>
    <a:srgbClr val="D7D7D7"/>
    <a:srgbClr val="FFD5D5"/>
    <a:srgbClr val="FFC5C5"/>
    <a:srgbClr val="868686"/>
    <a:srgbClr val="BABABA"/>
    <a:srgbClr val="000000"/>
    <a:srgbClr val="FF5D5D"/>
    <a:srgbClr val="FF8F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505E3EF-67EA-436B-97B2-0124C06EBD24}" styleName="보통 스타일 4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22" autoAdjust="0"/>
    <p:restoredTop sz="90736" autoAdjust="0"/>
  </p:normalViewPr>
  <p:slideViewPr>
    <p:cSldViewPr snapToGrid="0" showGuides="1">
      <p:cViewPr varScale="1">
        <p:scale>
          <a:sx n="114" d="100"/>
          <a:sy n="114" d="100"/>
        </p:scale>
        <p:origin x="132" y="31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font" Target="fonts/font2.fntdata"/><Relationship Id="rId63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notesMaster" Target="notesMasters/notesMaster1.xml"/><Relationship Id="rId58" Type="http://schemas.openxmlformats.org/officeDocument/2006/relationships/font" Target="fonts/font5.fntdata"/><Relationship Id="rId66" Type="http://schemas.openxmlformats.org/officeDocument/2006/relationships/tableStyles" Target="tableStyles.xml"/><Relationship Id="rId5" Type="http://schemas.openxmlformats.org/officeDocument/2006/relationships/slide" Target="slides/slide1.xml"/><Relationship Id="rId61" Type="http://schemas.openxmlformats.org/officeDocument/2006/relationships/font" Target="fonts/font8.fntdata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font" Target="fonts/font3.fntdata"/><Relationship Id="rId64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font" Target="fonts/font6.fntdata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font" Target="fonts/font1.fntdata"/><Relationship Id="rId62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font" Target="fonts/font4.fntdata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font" Target="fonts/font7.fntdata"/><Relationship Id="rId65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F15A-4ED3-AF0A-23765E0F204E}"/>
              </c:ext>
            </c:extLst>
          </c:dPt>
          <c:dPt>
            <c:idx val="1"/>
            <c:invertIfNegative val="0"/>
            <c:bubble3D val="0"/>
            <c:spPr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F15A-4ED3-AF0A-23765E0F204E}"/>
              </c:ext>
            </c:extLst>
          </c:dPt>
          <c:dPt>
            <c:idx val="2"/>
            <c:invertIfNegative val="0"/>
            <c:bubble3D val="0"/>
            <c:spPr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F15A-4ED3-AF0A-23765E0F204E}"/>
              </c:ext>
            </c:extLst>
          </c:dPt>
          <c:dPt>
            <c:idx val="3"/>
            <c:invertIfNegative val="0"/>
            <c:bubble3D val="0"/>
            <c:spPr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F15A-4ED3-AF0A-23765E0F204E}"/>
              </c:ext>
            </c:extLst>
          </c:dPt>
          <c:dPt>
            <c:idx val="4"/>
            <c:invertIfNegative val="0"/>
            <c:bubble3D val="0"/>
            <c:spPr>
              <a:solidFill>
                <a:srgbClr val="2264DC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F15A-4ED3-AF0A-23765E0F204E}"/>
              </c:ext>
            </c:extLst>
          </c:dPt>
          <c:cat>
            <c:strRef>
              <c:f>Sheet1!$A$2:$A$6</c:f>
              <c:strCache>
                <c:ptCount val="5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  <c:pt idx="4">
                  <c:v>항목 5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  <c:pt idx="4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15A-4ED3-AF0A-23765E0F204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378219664"/>
        <c:axId val="1378220080"/>
      </c:barChart>
      <c:catAx>
        <c:axId val="13782196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defRPr>
            </a:pPr>
            <a:endParaRPr lang="ko-KR"/>
          </a:p>
        </c:txPr>
        <c:crossAx val="1378220080"/>
        <c:crosses val="autoZero"/>
        <c:auto val="1"/>
        <c:lblAlgn val="ctr"/>
        <c:lblOffset val="100"/>
        <c:noMultiLvlLbl val="0"/>
      </c:catAx>
      <c:valAx>
        <c:axId val="13782200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defRPr>
            </a:pPr>
            <a:endParaRPr lang="ko-KR"/>
          </a:p>
        </c:txPr>
        <c:crossAx val="137821966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F15A-4ED3-AF0A-23765E0F204E}"/>
              </c:ext>
            </c:extLst>
          </c:dPt>
          <c:dPt>
            <c:idx val="1"/>
            <c:invertIfNegative val="0"/>
            <c:bubble3D val="0"/>
            <c:spPr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F15A-4ED3-AF0A-23765E0F204E}"/>
              </c:ext>
            </c:extLst>
          </c:dPt>
          <c:dPt>
            <c:idx val="2"/>
            <c:invertIfNegative val="0"/>
            <c:bubble3D val="0"/>
            <c:spPr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F15A-4ED3-AF0A-23765E0F204E}"/>
              </c:ext>
            </c:extLst>
          </c:dPt>
          <c:dPt>
            <c:idx val="3"/>
            <c:invertIfNegative val="0"/>
            <c:bubble3D val="0"/>
            <c:spPr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F15A-4ED3-AF0A-23765E0F204E}"/>
              </c:ext>
            </c:extLst>
          </c:dPt>
          <c:dPt>
            <c:idx val="4"/>
            <c:invertIfNegative val="0"/>
            <c:bubble3D val="0"/>
            <c:spPr>
              <a:solidFill>
                <a:srgbClr val="2264DC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F15A-4ED3-AF0A-23765E0F204E}"/>
              </c:ext>
            </c:extLst>
          </c:dPt>
          <c:cat>
            <c:strRef>
              <c:f>Sheet1!$A$2:$A$6</c:f>
              <c:strCache>
                <c:ptCount val="5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  <c:pt idx="4">
                  <c:v>항목 5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  <c:pt idx="4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15A-4ED3-AF0A-23765E0F204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378219664"/>
        <c:axId val="1378220080"/>
      </c:barChart>
      <c:catAx>
        <c:axId val="13782196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defRPr>
            </a:pPr>
            <a:endParaRPr lang="ko-KR"/>
          </a:p>
        </c:txPr>
        <c:crossAx val="1378220080"/>
        <c:crosses val="autoZero"/>
        <c:auto val="1"/>
        <c:lblAlgn val="ctr"/>
        <c:lblOffset val="100"/>
        <c:noMultiLvlLbl val="0"/>
      </c:catAx>
      <c:valAx>
        <c:axId val="13782200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defRPr>
            </a:pPr>
            <a:endParaRPr lang="ko-KR"/>
          </a:p>
        </c:txPr>
        <c:crossAx val="137821966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2264DC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F15A-4ED3-AF0A-23765E0F204E}"/>
              </c:ext>
            </c:extLst>
          </c:dPt>
          <c:dPt>
            <c:idx val="1"/>
            <c:bubble3D val="0"/>
            <c:spPr>
              <a:solidFill>
                <a:srgbClr val="BFBFBF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F15A-4ED3-AF0A-23765E0F204E}"/>
              </c:ext>
            </c:extLst>
          </c:dPt>
          <c:dPt>
            <c:idx val="2"/>
            <c:bubble3D val="0"/>
            <c:spPr>
              <a:solidFill>
                <a:srgbClr val="A6A6A7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F15A-4ED3-AF0A-23765E0F204E}"/>
              </c:ext>
            </c:extLst>
          </c:dPt>
          <c:dPt>
            <c:idx val="3"/>
            <c:bubble3D val="0"/>
            <c:spPr>
              <a:solidFill>
                <a:srgbClr val="7F7F7E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F15A-4ED3-AF0A-23765E0F204E}"/>
              </c:ext>
            </c:extLst>
          </c:dPt>
          <c:dPt>
            <c:idx val="4"/>
            <c:bubble3D val="0"/>
            <c:spPr>
              <a:solidFill>
                <a:schemeClr val="tx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F15A-4ED3-AF0A-23765E0F204E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+mn-cs"/>
                  </a:defRPr>
                </a:pPr>
                <a:endParaRPr lang="ko-KR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Sheet1!$A$2:$A$6</c:f>
              <c:strCache>
                <c:ptCount val="5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  <c:pt idx="4">
                  <c:v>항목 5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  <c:pt idx="4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15A-4ED3-AF0A-23765E0F204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l"/>
      <c:layout>
        <c:manualLayout>
          <c:xMode val="edge"/>
          <c:yMode val="edge"/>
          <c:x val="2.1003641716644376E-2"/>
          <c:y val="0.16576210614216752"/>
          <c:w val="0.17982766151344642"/>
          <c:h val="0.6798577688908673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1DD0E8-1311-411C-A6F1-683A74B6C2C8}" type="datetimeFigureOut">
              <a:rPr lang="ko-KR" altLang="en-US" smtClean="0"/>
              <a:t>2020-07-31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69E0E1-2473-4D7F-A329-B21AD31625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23192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69E0E1-2473-4D7F-A329-B21AD31625B7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4594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캐시 </a:t>
            </a:r>
            <a:r>
              <a:rPr lang="en-US" altLang="ko-KR" dirty="0"/>
              <a:t>Empty </a:t>
            </a:r>
            <a:r>
              <a:rPr lang="ko-KR" altLang="en-US" dirty="0"/>
              <a:t>구간에서의 캐시 중첩 상태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69E0E1-2473-4D7F-A329-B21AD31625B7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99550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캐시 </a:t>
            </a:r>
            <a:r>
              <a:rPr lang="en-US" altLang="ko-KR" dirty="0"/>
              <a:t>Expire </a:t>
            </a:r>
            <a:r>
              <a:rPr lang="ko-KR" altLang="en-US" dirty="0"/>
              <a:t>구간에서의 캐시 중첩 상태</a:t>
            </a:r>
            <a:endParaRPr lang="en-US" altLang="ko-KR" dirty="0"/>
          </a:p>
          <a:p>
            <a:r>
              <a:rPr lang="ko-KR" altLang="en-US" dirty="0"/>
              <a:t>아까 설명했던 </a:t>
            </a:r>
            <a:r>
              <a:rPr lang="en-US" altLang="ko-KR" dirty="0"/>
              <a:t>Update</a:t>
            </a:r>
            <a:r>
              <a:rPr lang="ko-KR" altLang="en-US" dirty="0"/>
              <a:t> 동일</a:t>
            </a:r>
            <a:r>
              <a:rPr lang="en-US" altLang="ko-KR" dirty="0"/>
              <a:t>. </a:t>
            </a:r>
            <a:r>
              <a:rPr lang="ko-KR" altLang="en-US" dirty="0"/>
              <a:t>여기에 캐시생성 중첩이 추가된 내용</a:t>
            </a:r>
            <a:endParaRPr lang="en-US" altLang="ko-KR" dirty="0"/>
          </a:p>
          <a:p>
            <a:r>
              <a:rPr lang="en-US" altLang="ko-KR" dirty="0"/>
              <a:t>Expire</a:t>
            </a:r>
            <a:r>
              <a:rPr lang="ko-KR" altLang="en-US" dirty="0"/>
              <a:t>는 </a:t>
            </a:r>
            <a:r>
              <a:rPr lang="en-US" altLang="ko-KR" dirty="0"/>
              <a:t>Update</a:t>
            </a:r>
            <a:r>
              <a:rPr lang="ko-KR" altLang="en-US" dirty="0"/>
              <a:t>로 변경됨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69E0E1-2473-4D7F-A329-B21AD31625B7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33793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69E0E1-2473-4D7F-A329-B21AD31625B7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72116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69E0E1-2473-4D7F-A329-B21AD31625B7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68222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Jmeter</a:t>
            </a:r>
            <a:r>
              <a:rPr lang="en-US" altLang="ko-KR" dirty="0"/>
              <a:t> </a:t>
            </a:r>
            <a:r>
              <a:rPr lang="ko-KR" altLang="en-US" dirty="0"/>
              <a:t>그래프 추가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69E0E1-2473-4D7F-A329-B21AD31625B7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48472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Jmeter</a:t>
            </a:r>
            <a:r>
              <a:rPr lang="en-US" altLang="ko-KR" dirty="0"/>
              <a:t> </a:t>
            </a:r>
            <a:r>
              <a:rPr lang="ko-KR" altLang="en-US" dirty="0"/>
              <a:t>그래프 추가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69E0E1-2473-4D7F-A329-B21AD31625B7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98413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69E0E1-2473-4D7F-A329-B21AD31625B7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69273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69E0E1-2473-4D7F-A329-B21AD31625B7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35889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순서도 </a:t>
            </a:r>
            <a:r>
              <a:rPr lang="ko-KR" altLang="en-US" dirty="0" err="1"/>
              <a:t>같은거를</a:t>
            </a:r>
            <a:r>
              <a:rPr lang="ko-KR" altLang="en-US" dirty="0"/>
              <a:t> 넣고 텍스트는 노트로 설명하는게 </a:t>
            </a:r>
            <a:r>
              <a:rPr lang="ko-KR" altLang="en-US" dirty="0" err="1"/>
              <a:t>좋을까나</a:t>
            </a:r>
            <a:r>
              <a:rPr lang="en-US" altLang="ko-KR" dirty="0"/>
              <a:t>..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69E0E1-2473-4D7F-A329-B21AD31625B7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91253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69E0E1-2473-4D7F-A329-B21AD31625B7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71586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69E0E1-2473-4D7F-A329-B21AD31625B7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43397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69E0E1-2473-4D7F-A329-B21AD31625B7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4290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Jmeter</a:t>
            </a:r>
            <a:r>
              <a:rPr lang="en-US" altLang="ko-KR" dirty="0"/>
              <a:t> </a:t>
            </a:r>
            <a:r>
              <a:rPr lang="ko-KR" altLang="en-US" dirty="0"/>
              <a:t>그래프 추가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69E0E1-2473-4D7F-A329-B21AD31625B7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49966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69E0E1-2473-4D7F-A329-B21AD31625B7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23175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Jmeter</a:t>
            </a:r>
            <a:r>
              <a:rPr lang="en-US" altLang="ko-KR" dirty="0"/>
              <a:t> </a:t>
            </a:r>
            <a:r>
              <a:rPr lang="ko-KR" altLang="en-US" dirty="0"/>
              <a:t>그래프 추가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69E0E1-2473-4D7F-A329-B21AD31625B7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35094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Jmeter</a:t>
            </a:r>
            <a:r>
              <a:rPr lang="en-US" altLang="ko-KR" dirty="0"/>
              <a:t> </a:t>
            </a:r>
            <a:r>
              <a:rPr lang="ko-KR" altLang="en-US" dirty="0"/>
              <a:t>그래프 추가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69E0E1-2473-4D7F-A329-B21AD31625B7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19019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D0DA7AF-A1B8-3D47-B9F2-64FC587E392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ctrTitle" hasCustomPrompt="1"/>
          </p:nvPr>
        </p:nvSpPr>
        <p:spPr>
          <a:xfrm>
            <a:off x="396000" y="432000"/>
            <a:ext cx="11372400" cy="2268000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27000"/>
              </a:lnSpc>
              <a:defRPr sz="44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ko-KR" altLang="en-US" dirty="0"/>
              <a:t>제목 입력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0D82D40-E802-E049-A3F1-0841B2466DB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6456" y="6109094"/>
            <a:ext cx="2437200" cy="197838"/>
          </a:xfrm>
          <a:prstGeom prst="rect">
            <a:avLst/>
          </a:prstGeom>
        </p:spPr>
      </p:pic>
      <p:sp>
        <p:nvSpPr>
          <p:cNvPr id="7" name="TextBox 6"/>
          <p:cNvSpPr txBox="1"/>
          <p:nvPr userDrawn="1"/>
        </p:nvSpPr>
        <p:spPr>
          <a:xfrm>
            <a:off x="9795600" y="6166800"/>
            <a:ext cx="197201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© 2020 </a:t>
            </a:r>
            <a:r>
              <a:rPr lang="en-US" altLang="ko-KR" sz="70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NHN</a:t>
            </a:r>
            <a:r>
              <a:rPr lang="en-US" altLang="ko-KR" sz="700" baseline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FORWARD. </a:t>
            </a:r>
            <a:r>
              <a:rPr lang="en-US" altLang="ko-KR" sz="700" baseline="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All rights reserved.</a:t>
            </a:r>
            <a:endParaRPr lang="ko-KR" altLang="en-US" sz="7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" name="직사각형 7"/>
          <p:cNvSpPr/>
          <p:nvPr userDrawn="1"/>
        </p:nvSpPr>
        <p:spPr>
          <a:xfrm>
            <a:off x="1" y="-333375"/>
            <a:ext cx="2116666" cy="3293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표지 첫 페이지</a:t>
            </a:r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0" hasCustomPrompt="1"/>
          </p:nvPr>
        </p:nvSpPr>
        <p:spPr>
          <a:xfrm>
            <a:off x="442798" y="3614400"/>
            <a:ext cx="6733505" cy="123463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120000"/>
              </a:lnSpc>
              <a:spcBef>
                <a:spcPts val="0"/>
              </a:spcBef>
              <a:buNone/>
              <a:defRPr lang="ko-KR" altLang="en-US" sz="2400" kern="12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defRPr>
            </a:lvl1pPr>
            <a:lvl2pPr marL="0" indent="0" algn="l" defTabSz="914400" rtl="0" eaLnBrk="1" latinLnBrk="1" hangingPunct="1">
              <a:lnSpc>
                <a:spcPct val="120000"/>
              </a:lnSpc>
              <a:buNone/>
              <a:defRPr lang="ko-KR" altLang="en-US" sz="2400" kern="12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defRPr>
            </a:lvl2pPr>
            <a:lvl3pPr marL="0" indent="0" algn="l" defTabSz="914400" rtl="0" eaLnBrk="1" latinLnBrk="1" hangingPunct="1">
              <a:lnSpc>
                <a:spcPct val="120000"/>
              </a:lnSpc>
              <a:buNone/>
              <a:defRPr lang="ko-KR" altLang="en-US" sz="2400" kern="12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defRPr>
            </a:lvl3pPr>
            <a:lvl4pPr marL="0" indent="0" algn="l" defTabSz="914400" rtl="0" eaLnBrk="1" latinLnBrk="1" hangingPunct="1">
              <a:lnSpc>
                <a:spcPct val="120000"/>
              </a:lnSpc>
              <a:buNone/>
              <a:defRPr lang="ko-KR" altLang="en-US" sz="2400" kern="12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defRPr>
            </a:lvl4pPr>
            <a:lvl5pPr marL="0" indent="0" algn="l" defTabSz="914400" rtl="0" eaLnBrk="1" latinLnBrk="1" hangingPunct="1">
              <a:lnSpc>
                <a:spcPct val="120000"/>
              </a:lnSpc>
              <a:buNone/>
              <a:defRPr lang="ko-KR" altLang="en-US" sz="24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defRPr>
            </a:lvl5pPr>
          </a:lstStyle>
          <a:p>
            <a:pPr lvl="0"/>
            <a:r>
              <a:rPr lang="en-US" altLang="ko-KR" dirty="0"/>
              <a:t>NHN </a:t>
            </a:r>
            <a:r>
              <a:rPr lang="ko-KR" altLang="en-US" dirty="0"/>
              <a:t>기술지원센터</a:t>
            </a:r>
            <a:endParaRPr lang="en-US" altLang="ko-KR" dirty="0"/>
          </a:p>
          <a:p>
            <a:pPr lvl="0"/>
            <a:r>
              <a:rPr lang="ko-KR" altLang="en-US" dirty="0"/>
              <a:t>이름</a:t>
            </a:r>
          </a:p>
        </p:txBody>
      </p:sp>
    </p:spTree>
    <p:extLst>
      <p:ext uri="{BB962C8B-B14F-4D97-AF65-F5344CB8AC3E}">
        <p14:creationId xmlns:p14="http://schemas.microsoft.com/office/powerpoint/2010/main" val="15843231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 로고 상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hasCustomPrompt="1"/>
          </p:nvPr>
        </p:nvSpPr>
        <p:spPr>
          <a:xfrm>
            <a:off x="371665" y="453066"/>
            <a:ext cx="9867600" cy="562933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130000"/>
              </a:lnSpc>
              <a:defRPr sz="3200" baseline="0">
                <a:solidFill>
                  <a:srgbClr val="2264D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ko-KR" altLang="en-US" dirty="0"/>
              <a:t>여기를 클릭해 제목 입력 </a:t>
            </a:r>
            <a:r>
              <a:rPr lang="en-US" altLang="ko-KR" dirty="0"/>
              <a:t>32pt</a:t>
            </a:r>
            <a:endParaRPr lang="ko-KR" altLang="en-US" dirty="0"/>
          </a:p>
        </p:txBody>
      </p:sp>
      <p:sp>
        <p:nvSpPr>
          <p:cNvPr id="4" name="직사각형 3"/>
          <p:cNvSpPr/>
          <p:nvPr userDrawn="1"/>
        </p:nvSpPr>
        <p:spPr>
          <a:xfrm>
            <a:off x="1" y="-333375"/>
            <a:ext cx="2116666" cy="3293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본문 제목만 로고 상단</a:t>
            </a:r>
            <a:endParaRPr lang="ko-KR" altLang="en-US" sz="1400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448660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페이지 로고 상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 userDrawn="1"/>
        </p:nvSpPr>
        <p:spPr>
          <a:xfrm>
            <a:off x="1" y="-333375"/>
            <a:ext cx="2116666" cy="3293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빈 페이지 로고 상단</a:t>
            </a:r>
            <a:endParaRPr lang="ko-KR" altLang="en-US" sz="1400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655025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 장 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D0DA7AF-A1B8-3D47-B9F2-64FC587E392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ctrTitle" hasCustomPrompt="1"/>
          </p:nvPr>
        </p:nvSpPr>
        <p:spPr>
          <a:xfrm>
            <a:off x="396000" y="432000"/>
            <a:ext cx="11372400" cy="2268000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30000"/>
              </a:lnSpc>
              <a:defRPr sz="44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ko-KR" altLang="en-US" dirty="0"/>
              <a:t>장 제목 입력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0D82D40-E802-E049-A3F1-0841B2466DB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6456" y="6109094"/>
            <a:ext cx="2437200" cy="197838"/>
          </a:xfrm>
          <a:prstGeom prst="rect">
            <a:avLst/>
          </a:prstGeom>
        </p:spPr>
      </p:pic>
      <p:sp>
        <p:nvSpPr>
          <p:cNvPr id="8" name="직사각형 7"/>
          <p:cNvSpPr/>
          <p:nvPr userDrawn="1"/>
        </p:nvSpPr>
        <p:spPr>
          <a:xfrm>
            <a:off x="1" y="-333375"/>
            <a:ext cx="2116666" cy="3293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장 표지</a:t>
            </a:r>
            <a:endParaRPr lang="ko-KR" altLang="en-US" sz="1400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663957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 질의응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D0DA7AF-A1B8-3D47-B9F2-64FC587E392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ctrTitle" hasCustomPrompt="1"/>
          </p:nvPr>
        </p:nvSpPr>
        <p:spPr>
          <a:xfrm>
            <a:off x="396000" y="432000"/>
            <a:ext cx="11372400" cy="2268000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30000"/>
              </a:lnSpc>
              <a:defRPr sz="44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ko-KR" altLang="en-US" dirty="0"/>
              <a:t>장 제목 입력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0D82D40-E802-E049-A3F1-0841B2466DB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6456" y="6109094"/>
            <a:ext cx="2437200" cy="197838"/>
          </a:xfrm>
          <a:prstGeom prst="rect">
            <a:avLst/>
          </a:prstGeom>
        </p:spPr>
      </p:pic>
      <p:sp>
        <p:nvSpPr>
          <p:cNvPr id="8" name="직사각형 7"/>
          <p:cNvSpPr/>
          <p:nvPr userDrawn="1"/>
        </p:nvSpPr>
        <p:spPr>
          <a:xfrm>
            <a:off x="1" y="-333375"/>
            <a:ext cx="2116666" cy="3293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장 표지</a:t>
            </a:r>
            <a:endParaRPr lang="ko-KR" altLang="en-US" sz="1400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500630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 데모">
    <p:bg>
      <p:bgPr>
        <a:solidFill>
          <a:srgbClr val="2264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hasCustomPrompt="1"/>
          </p:nvPr>
        </p:nvSpPr>
        <p:spPr>
          <a:xfrm>
            <a:off x="396000" y="432000"/>
            <a:ext cx="11372400" cy="2268000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30000"/>
              </a:lnSpc>
              <a:defRPr sz="44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ko-KR" altLang="en-US" dirty="0"/>
              <a:t>데모 제목 입력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0D82D40-E802-E049-A3F1-0841B2466DB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6456" y="6109094"/>
            <a:ext cx="2437200" cy="197838"/>
          </a:xfrm>
          <a:prstGeom prst="rect">
            <a:avLst/>
          </a:prstGeom>
        </p:spPr>
      </p:pic>
      <p:sp>
        <p:nvSpPr>
          <p:cNvPr id="5" name="직사각형 4"/>
          <p:cNvSpPr/>
          <p:nvPr userDrawn="1"/>
        </p:nvSpPr>
        <p:spPr>
          <a:xfrm>
            <a:off x="1" y="-333375"/>
            <a:ext cx="2116666" cy="3293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데모 표지</a:t>
            </a:r>
            <a:endParaRPr lang="ko-KR" altLang="en-US" sz="1400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99187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 기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hasCustomPrompt="1"/>
          </p:nvPr>
        </p:nvSpPr>
        <p:spPr>
          <a:xfrm>
            <a:off x="414000" y="216000"/>
            <a:ext cx="9867600" cy="850800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130000"/>
              </a:lnSpc>
              <a:defRPr sz="4400" baseline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ko-KR" altLang="en-US" dirty="0"/>
              <a:t>다룰 내용</a:t>
            </a:r>
          </a:p>
        </p:txBody>
      </p:sp>
      <p:sp>
        <p:nvSpPr>
          <p:cNvPr id="5" name="텍스트 개체 틀 7"/>
          <p:cNvSpPr>
            <a:spLocks noGrp="1"/>
          </p:cNvSpPr>
          <p:nvPr>
            <p:ph type="body" sz="quarter" idx="11" hasCustomPrompt="1"/>
          </p:nvPr>
        </p:nvSpPr>
        <p:spPr>
          <a:xfrm>
            <a:off x="396000" y="1300440"/>
            <a:ext cx="9885600" cy="4673640"/>
          </a:xfrm>
          <a:prstGeom prst="rect">
            <a:avLst/>
          </a:prstGeom>
        </p:spPr>
        <p:txBody>
          <a:bodyPr anchor="t"/>
          <a:lstStyle>
            <a:lvl1pPr marL="554400" indent="-457200">
              <a:lnSpc>
                <a:spcPts val="4200"/>
              </a:lnSpc>
              <a:spcBef>
                <a:spcPts val="0"/>
              </a:spcBef>
              <a:buSzPct val="80000"/>
              <a:buFont typeface="+mj-lt"/>
              <a:buAutoNum type="arabicPeriod"/>
              <a:defRPr sz="2400" baseline="0">
                <a:solidFill>
                  <a:srgbClr val="59595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  <a:lvl2pPr marL="914400" indent="-457200">
              <a:lnSpc>
                <a:spcPts val="42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2400">
                <a:solidFill>
                  <a:srgbClr val="59595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2pPr>
            <a:lvl3pPr marL="914400" indent="0">
              <a:buNone/>
              <a:defRPr sz="2800"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3pPr>
            <a:lvl4pPr marL="1371600" indent="0">
              <a:buNone/>
              <a:defRPr sz="2400"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4pPr>
            <a:lvl5pPr marL="1828800" indent="0">
              <a:buNone/>
              <a:defRPr sz="2400"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5pPr>
          </a:lstStyle>
          <a:p>
            <a:pPr lvl="0"/>
            <a:r>
              <a:rPr lang="ko-KR" altLang="en-US" dirty="0"/>
              <a:t>항목</a:t>
            </a:r>
            <a:r>
              <a:rPr lang="en-US" altLang="ko-KR" dirty="0"/>
              <a:t> 24pt</a:t>
            </a:r>
          </a:p>
          <a:p>
            <a:pPr lvl="1"/>
            <a:r>
              <a:rPr lang="en-US" altLang="ko-KR" sz="2400" dirty="0"/>
              <a:t>Tab </a:t>
            </a:r>
            <a:r>
              <a:rPr lang="ko-KR" altLang="en-US" sz="2400" dirty="0"/>
              <a:t>키 눌러 하위 항목</a:t>
            </a:r>
            <a:endParaRPr lang="en-US" altLang="ko-KR" sz="2400" dirty="0"/>
          </a:p>
          <a:p>
            <a:pPr lvl="0"/>
            <a:r>
              <a:rPr lang="ko-KR" altLang="en-US" dirty="0"/>
              <a:t>항목</a:t>
            </a:r>
            <a:endParaRPr lang="en-US" altLang="ko-KR" dirty="0"/>
          </a:p>
          <a:p>
            <a:pPr lvl="1"/>
            <a:r>
              <a:rPr lang="ko-KR" altLang="en-US" sz="2400" dirty="0"/>
              <a:t>하위 항목</a:t>
            </a:r>
            <a:endParaRPr lang="en-US" altLang="ko-KR" sz="2400" dirty="0"/>
          </a:p>
          <a:p>
            <a:pPr lvl="0"/>
            <a:r>
              <a:rPr lang="ko-KR" altLang="en-US" dirty="0"/>
              <a:t>항목</a:t>
            </a:r>
            <a:endParaRPr lang="en-US" altLang="ko-KR" dirty="0"/>
          </a:p>
          <a:p>
            <a:pPr lvl="0"/>
            <a:r>
              <a:rPr lang="ko-KR" altLang="en-US" dirty="0"/>
              <a:t>항목</a:t>
            </a:r>
          </a:p>
        </p:txBody>
      </p:sp>
      <p:sp>
        <p:nvSpPr>
          <p:cNvPr id="7" name="직사각형 6"/>
          <p:cNvSpPr/>
          <p:nvPr userDrawn="1"/>
        </p:nvSpPr>
        <p:spPr>
          <a:xfrm>
            <a:off x="1" y="-333375"/>
            <a:ext cx="2116666" cy="3293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목차</a:t>
            </a:r>
            <a:endParaRPr lang="ko-KR" altLang="en-US" sz="1400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02459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페이지 로고 하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 userDrawn="1"/>
        </p:nvSpPr>
        <p:spPr>
          <a:xfrm>
            <a:off x="1" y="-333375"/>
            <a:ext cx="2116666" cy="3293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빈 페이지 로고 하단</a:t>
            </a:r>
            <a:endParaRPr lang="ko-KR" altLang="en-US" sz="1400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773332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 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ctrTitle" hasCustomPrompt="1"/>
          </p:nvPr>
        </p:nvSpPr>
        <p:spPr>
          <a:xfrm>
            <a:off x="414000" y="216000"/>
            <a:ext cx="9867600" cy="850800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130000"/>
              </a:lnSpc>
              <a:defRPr sz="3200" baseline="0">
                <a:solidFill>
                  <a:srgbClr val="2264D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ko-KR" altLang="en-US" dirty="0"/>
              <a:t>여기를 클릭해 제목 입력 </a:t>
            </a:r>
            <a:r>
              <a:rPr lang="en-US" altLang="ko-KR" dirty="0"/>
              <a:t>32pt</a:t>
            </a:r>
            <a:endParaRPr lang="ko-KR" altLang="en-US" dirty="0"/>
          </a:p>
        </p:txBody>
      </p:sp>
      <p:sp>
        <p:nvSpPr>
          <p:cNvPr id="6" name="직사각형 5"/>
          <p:cNvSpPr/>
          <p:nvPr userDrawn="1"/>
        </p:nvSpPr>
        <p:spPr>
          <a:xfrm>
            <a:off x="1" y="-333375"/>
            <a:ext cx="2116666" cy="3293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본문 제목만</a:t>
            </a:r>
            <a:endParaRPr lang="ko-KR" altLang="en-US" sz="1400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289756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 소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hasCustomPrompt="1"/>
          </p:nvPr>
        </p:nvSpPr>
        <p:spPr>
          <a:xfrm>
            <a:off x="414000" y="216000"/>
            <a:ext cx="9867600" cy="850800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130000"/>
              </a:lnSpc>
              <a:defRPr sz="3200" baseline="0">
                <a:solidFill>
                  <a:srgbClr val="2264D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ko-KR" altLang="en-US" dirty="0"/>
              <a:t>여기를 클릭해 제목 입력 </a:t>
            </a:r>
            <a:r>
              <a:rPr lang="en-US" altLang="ko-KR" dirty="0"/>
              <a:t>32pt</a:t>
            </a:r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0" hasCustomPrompt="1"/>
          </p:nvPr>
        </p:nvSpPr>
        <p:spPr>
          <a:xfrm>
            <a:off x="396000" y="1285200"/>
            <a:ext cx="9885600" cy="60456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  <a:lvl2pPr marL="457200" indent="0">
              <a:buNone/>
              <a:defRPr sz="3200"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2pPr>
            <a:lvl3pPr marL="914400" indent="0">
              <a:buNone/>
              <a:defRPr sz="2800"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3pPr>
            <a:lvl4pPr marL="1371600" indent="0">
              <a:buNone/>
              <a:defRPr sz="2400"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4pPr>
            <a:lvl5pPr marL="1828800" indent="0">
              <a:buNone/>
              <a:defRPr sz="2400"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5pPr>
          </a:lstStyle>
          <a:p>
            <a:pPr lvl="0"/>
            <a:r>
              <a:rPr lang="ko-KR" altLang="en-US" dirty="0"/>
              <a:t>소제목 입력 </a:t>
            </a:r>
            <a:r>
              <a:rPr lang="en-US" altLang="ko-KR" dirty="0"/>
              <a:t>24pt</a:t>
            </a:r>
            <a:endParaRPr lang="ko-KR" altLang="en-US" dirty="0"/>
          </a:p>
        </p:txBody>
      </p:sp>
      <p:sp>
        <p:nvSpPr>
          <p:cNvPr id="6" name="직사각형 5"/>
          <p:cNvSpPr/>
          <p:nvPr userDrawn="1"/>
        </p:nvSpPr>
        <p:spPr>
          <a:xfrm>
            <a:off x="1" y="-333375"/>
            <a:ext cx="2116666" cy="3293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본문 소제목</a:t>
            </a:r>
            <a:endParaRPr lang="ko-KR" altLang="en-US" sz="1400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129611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 기본 20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hasCustomPrompt="1"/>
          </p:nvPr>
        </p:nvSpPr>
        <p:spPr>
          <a:xfrm>
            <a:off x="414000" y="216000"/>
            <a:ext cx="9867600" cy="850800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130000"/>
              </a:lnSpc>
              <a:defRPr sz="3200" baseline="0">
                <a:solidFill>
                  <a:srgbClr val="2264D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ko-KR" altLang="en-US" dirty="0"/>
              <a:t>여기를 클릭해 제목 입력 </a:t>
            </a:r>
            <a:r>
              <a:rPr lang="en-US" altLang="ko-KR" dirty="0"/>
              <a:t>32pt</a:t>
            </a:r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0" hasCustomPrompt="1"/>
          </p:nvPr>
        </p:nvSpPr>
        <p:spPr>
          <a:xfrm>
            <a:off x="396000" y="1285200"/>
            <a:ext cx="9885600" cy="45720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  <a:lvl2pPr marL="457200" indent="0">
              <a:buNone/>
              <a:defRPr sz="3200"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2pPr>
            <a:lvl3pPr marL="914400" indent="0">
              <a:buNone/>
              <a:defRPr sz="2800"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3pPr>
            <a:lvl4pPr marL="1371600" indent="0">
              <a:buNone/>
              <a:defRPr sz="2400"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4pPr>
            <a:lvl5pPr marL="1828800" indent="0">
              <a:buNone/>
              <a:defRPr sz="2400"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5pPr>
          </a:lstStyle>
          <a:p>
            <a:pPr lvl="0"/>
            <a:r>
              <a:rPr lang="ko-KR" altLang="en-US"/>
              <a:t>소제목 입력</a:t>
            </a:r>
            <a:endParaRPr lang="ko-KR" altLang="en-US" dirty="0"/>
          </a:p>
        </p:txBody>
      </p:sp>
      <p:sp>
        <p:nvSpPr>
          <p:cNvPr id="10" name="텍스트 개체 틀 7"/>
          <p:cNvSpPr>
            <a:spLocks noGrp="1"/>
          </p:cNvSpPr>
          <p:nvPr>
            <p:ph type="body" sz="quarter" idx="11" hasCustomPrompt="1"/>
          </p:nvPr>
        </p:nvSpPr>
        <p:spPr>
          <a:xfrm>
            <a:off x="396000" y="1790142"/>
            <a:ext cx="9885600" cy="3058585"/>
          </a:xfrm>
          <a:prstGeom prst="rect">
            <a:avLst/>
          </a:prstGeom>
        </p:spPr>
        <p:txBody>
          <a:bodyPr anchor="t"/>
          <a:lstStyle>
            <a:lvl1pPr marL="288925" indent="-192088">
              <a:lnSpc>
                <a:spcPct val="135000"/>
              </a:lnSpc>
              <a:spcBef>
                <a:spcPts val="0"/>
              </a:spcBef>
              <a:buSzPct val="50000"/>
              <a:buFont typeface="Wingdings" panose="05000000000000000000" pitchFamily="2" charset="2"/>
              <a:buChar char="§"/>
              <a:defRPr sz="2000">
                <a:solidFill>
                  <a:srgbClr val="5959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  <a:lvl2pPr marL="577850" indent="-203200">
              <a:lnSpc>
                <a:spcPct val="135000"/>
              </a:lnSpc>
              <a:spcBef>
                <a:spcPts val="0"/>
              </a:spcBef>
              <a:buSzPct val="50000"/>
              <a:buFont typeface="Wingdings" panose="05000000000000000000" pitchFamily="2" charset="2"/>
              <a:buChar char="§"/>
              <a:defRPr sz="2000">
                <a:solidFill>
                  <a:srgbClr val="5959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2pPr>
            <a:lvl3pPr marL="914400" indent="0">
              <a:buNone/>
              <a:defRPr sz="2800"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3pPr>
            <a:lvl4pPr marL="1371600" indent="0">
              <a:buNone/>
              <a:defRPr sz="2400"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4pPr>
            <a:lvl5pPr marL="1828800" indent="0">
              <a:buNone/>
              <a:defRPr sz="2400"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5pPr>
          </a:lstStyle>
          <a:p>
            <a:pPr lvl="0"/>
            <a:r>
              <a:rPr lang="ko-KR" altLang="en-US"/>
              <a:t>본문 텍스트</a:t>
            </a:r>
            <a:endParaRPr lang="en-US" altLang="ko-KR"/>
          </a:p>
          <a:p>
            <a:pPr lvl="1"/>
            <a:r>
              <a:rPr lang="ko-KR" altLang="en-US"/>
              <a:t>텍스트</a:t>
            </a:r>
            <a:endParaRPr lang="en-US" altLang="ko-KR"/>
          </a:p>
          <a:p>
            <a:pPr lvl="1"/>
            <a:r>
              <a:rPr lang="ko-KR" altLang="en-US"/>
              <a:t>텍스트</a:t>
            </a:r>
            <a:endParaRPr lang="en-US" altLang="ko-KR" dirty="0"/>
          </a:p>
          <a:p>
            <a:pPr lvl="0"/>
            <a:r>
              <a:rPr lang="ko-KR" altLang="en-US" dirty="0"/>
              <a:t>본문 텍스트</a:t>
            </a:r>
            <a:endParaRPr lang="en-US" altLang="ko-KR" dirty="0"/>
          </a:p>
          <a:p>
            <a:pPr lvl="0"/>
            <a:r>
              <a:rPr lang="ko-KR" altLang="en-US" dirty="0"/>
              <a:t>본문 텍스트</a:t>
            </a:r>
          </a:p>
        </p:txBody>
      </p:sp>
      <p:sp>
        <p:nvSpPr>
          <p:cNvPr id="6" name="직사각형 5"/>
          <p:cNvSpPr/>
          <p:nvPr userDrawn="1"/>
        </p:nvSpPr>
        <p:spPr>
          <a:xfrm>
            <a:off x="1" y="-333375"/>
            <a:ext cx="2981324" cy="3293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본문 기본 </a:t>
            </a:r>
            <a:r>
              <a:rPr lang="en-US" altLang="ko-KR" sz="140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– </a:t>
            </a:r>
            <a:r>
              <a:rPr lang="ko-KR" altLang="en-US" sz="140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최소 글자 크기 </a:t>
            </a:r>
            <a:r>
              <a:rPr lang="en-US" altLang="ko-KR" sz="140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20pt </a:t>
            </a:r>
            <a:r>
              <a:rPr lang="ko-KR" altLang="en-US" sz="140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이상</a:t>
            </a:r>
            <a:r>
              <a:rPr lang="en-US" altLang="ko-KR" sz="140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endParaRPr lang="ko-KR" altLang="en-US" sz="1400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391192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E0D82D40-E802-E049-A3F1-0841B2466DBE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536456" y="6109094"/>
            <a:ext cx="2437200" cy="197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8997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65" r:id="rId3"/>
    <p:sldLayoutId id="2147483658" r:id="rId4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1FCE4B2A-E92A-9C4D-9AA7-C9DD0CFB664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36455" y="6325892"/>
            <a:ext cx="2437200" cy="202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989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59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[R] 6"/>
          <p:cNvCxnSpPr/>
          <p:nvPr userDrawn="1"/>
        </p:nvCxnSpPr>
        <p:spPr>
          <a:xfrm>
            <a:off x="508000" y="1056641"/>
            <a:ext cx="11176000" cy="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51D6522F-E9C6-CA41-957A-03A5E96C7F93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9912529" y="612082"/>
            <a:ext cx="1771200" cy="146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529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63" r:id="rId2"/>
    <p:sldLayoutId id="2147483651" r:id="rId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51D6522F-E9C6-CA41-957A-03A5E96C7F9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00398" y="264948"/>
            <a:ext cx="1771200" cy="146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1895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62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nhnent.dooray.com/project/pages/2515925435193371204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odebal/java-catcher" TargetMode="External"/><Relationship Id="rId2" Type="http://schemas.openxmlformats.org/officeDocument/2006/relationships/hyperlink" Target="https://search.maven.org/artifact/com.codebal.cache/catcher/0.2.1/jar" TargetMode="Externa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sz="32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작성 안내 페이지입니다</a:t>
            </a:r>
            <a:r>
              <a:rPr lang="en-US" altLang="ko-KR" sz="32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r>
              <a:rPr lang="ko-KR" altLang="en-US" sz="32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최종본에서는 삭제해 주세요</a:t>
            </a:r>
            <a:r>
              <a:rPr lang="en-US" altLang="ko-KR" sz="32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ko-KR" altLang="en-US" sz="32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>
          <a:xfrm>
            <a:off x="395999" y="1300440"/>
            <a:ext cx="11410177" cy="4673640"/>
          </a:xfrm>
        </p:spPr>
        <p:txBody>
          <a:bodyPr/>
          <a:lstStyle/>
          <a:p>
            <a:pPr marL="97200" indent="0">
              <a:lnSpc>
                <a:spcPct val="150000"/>
              </a:lnSpc>
              <a:buNone/>
            </a:pPr>
            <a:r>
              <a:rPr lang="en-US" altLang="ko-KR" sz="1800">
                <a:solidFill>
                  <a:schemeClr val="tx1"/>
                </a:solidFill>
              </a:rPr>
              <a:t>* </a:t>
            </a:r>
            <a:r>
              <a:rPr lang="ko-KR" altLang="en-US" sz="1800">
                <a:solidFill>
                  <a:schemeClr val="tx1"/>
                </a:solidFill>
              </a:rPr>
              <a:t>두레이 위키 가이드 참고</a:t>
            </a:r>
            <a:r>
              <a:rPr lang="en-US" altLang="ko-KR" sz="1800">
                <a:solidFill>
                  <a:schemeClr val="tx1"/>
                </a:solidFill>
              </a:rPr>
              <a:t>(</a:t>
            </a:r>
            <a:r>
              <a:rPr lang="en-US" altLang="ko-KR" sz="1800">
                <a:solidFill>
                  <a:schemeClr val="tx1"/>
                </a:solidFill>
                <a:hlinkClick r:id="rId3"/>
              </a:rPr>
              <a:t>https://nhnent.dooray.com/project/pages/2515925435193371204</a:t>
            </a:r>
            <a:r>
              <a:rPr lang="en-US" altLang="ko-KR" sz="1800">
                <a:solidFill>
                  <a:schemeClr val="tx1"/>
                </a:solidFill>
              </a:rPr>
              <a:t>)</a:t>
            </a:r>
          </a:p>
          <a:p>
            <a:pPr marL="97200" indent="0">
              <a:lnSpc>
                <a:spcPct val="150000"/>
              </a:lnSpc>
              <a:buNone/>
            </a:pPr>
            <a:r>
              <a:rPr lang="en-US" altLang="ko-KR" sz="1800">
                <a:solidFill>
                  <a:schemeClr val="tx1"/>
                </a:solidFill>
              </a:rPr>
              <a:t>* </a:t>
            </a:r>
            <a:r>
              <a:rPr lang="ko-KR" altLang="en-US" sz="1800">
                <a:solidFill>
                  <a:schemeClr val="tx1"/>
                </a:solidFill>
              </a:rPr>
              <a:t>모든 자료는 </a:t>
            </a:r>
            <a:r>
              <a:rPr lang="en-US" altLang="ko-KR" sz="1800">
                <a:solidFill>
                  <a:schemeClr val="tx1"/>
                </a:solidFill>
              </a:rPr>
              <a:t>‘</a:t>
            </a:r>
            <a:r>
              <a:rPr lang="ko-KR" altLang="en-US" sz="1800">
                <a:solidFill>
                  <a:schemeClr val="tx1"/>
                </a:solidFill>
              </a:rPr>
              <a:t>대외비</a:t>
            </a:r>
            <a:r>
              <a:rPr lang="en-US" altLang="ko-KR" sz="1800">
                <a:solidFill>
                  <a:schemeClr val="tx1"/>
                </a:solidFill>
              </a:rPr>
              <a:t>'</a:t>
            </a:r>
            <a:r>
              <a:rPr lang="ko-KR" altLang="en-US" sz="1800">
                <a:solidFill>
                  <a:schemeClr val="tx1"/>
                </a:solidFill>
              </a:rPr>
              <a:t>입니다</a:t>
            </a:r>
            <a:r>
              <a:rPr lang="en-US" altLang="ko-KR" sz="1800">
                <a:solidFill>
                  <a:schemeClr val="tx1"/>
                </a:solidFill>
              </a:rPr>
              <a:t>.</a:t>
            </a:r>
            <a:br>
              <a:rPr lang="en-US" altLang="ko-KR" sz="1800">
                <a:solidFill>
                  <a:schemeClr val="tx1"/>
                </a:solidFill>
              </a:rPr>
            </a:br>
            <a:endParaRPr lang="en-US" altLang="ko-KR" sz="180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800">
                <a:solidFill>
                  <a:schemeClr val="tx1"/>
                </a:solidFill>
              </a:rPr>
              <a:t>글꼴 설치</a:t>
            </a:r>
            <a:endParaRPr lang="en-US" altLang="ko-KR" sz="1800">
              <a:solidFill>
                <a:schemeClr val="tx1"/>
              </a:solidFill>
            </a:endParaRPr>
          </a:p>
          <a:p>
            <a:pPr lvl="1">
              <a:lnSpc>
                <a:spcPct val="150000"/>
              </a:lnSpc>
            </a:pPr>
            <a:r>
              <a:rPr lang="ko-KR" altLang="en-US" sz="1800">
                <a:solidFill>
                  <a:schemeClr val="tx1"/>
                </a:solidFill>
              </a:rPr>
              <a:t>나눔스퀘어 </a:t>
            </a:r>
            <a:r>
              <a:rPr lang="en-US" altLang="ko-KR" sz="1800">
                <a:solidFill>
                  <a:schemeClr val="tx1"/>
                </a:solidFill>
              </a:rPr>
              <a:t>TTF – </a:t>
            </a:r>
            <a:r>
              <a:rPr lang="ko-KR" altLang="en-US" sz="1800">
                <a:solidFill>
                  <a:schemeClr val="tx1"/>
                </a:solidFill>
              </a:rPr>
              <a:t>코드 제외한 모든 텍스트에 사용</a:t>
            </a:r>
            <a:endParaRPr lang="en-US" altLang="ko-KR" sz="1800">
              <a:solidFill>
                <a:schemeClr val="tx1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altLang="ko-KR" sz="1800">
                <a:solidFill>
                  <a:schemeClr val="tx1"/>
                </a:solidFill>
              </a:rPr>
              <a:t>D2Coding – </a:t>
            </a:r>
            <a:r>
              <a:rPr lang="ko-KR" altLang="en-US" sz="1800">
                <a:solidFill>
                  <a:schemeClr val="tx1"/>
                </a:solidFill>
              </a:rPr>
              <a:t>코드 텍스트에 사용</a:t>
            </a:r>
            <a:endParaRPr lang="en-US" altLang="ko-KR" sz="18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800">
                <a:solidFill>
                  <a:schemeClr val="tx1"/>
                </a:solidFill>
              </a:rPr>
              <a:t>애니메이션은 개체를 가리지 않게 사용</a:t>
            </a:r>
            <a:endParaRPr lang="en-US" altLang="ko-KR" sz="18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800">
                <a:solidFill>
                  <a:schemeClr val="tx1"/>
                </a:solidFill>
              </a:rPr>
              <a:t>시연이 필요하면 화면을 녹화해서 동영상 파일로 넣기</a:t>
            </a:r>
            <a:endParaRPr lang="en-US" altLang="ko-KR" sz="18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800">
                <a:solidFill>
                  <a:schemeClr val="tx1"/>
                </a:solidFill>
              </a:rPr>
              <a:t>한 페이지에 텍스트를 많이 넣지 말고 길어지면 새 페이지 추가해 이어서 설명</a:t>
            </a:r>
            <a:endParaRPr lang="en-US" altLang="ko-KR" sz="180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800">
                <a:solidFill>
                  <a:schemeClr val="tx1"/>
                </a:solidFill>
              </a:rPr>
              <a:t>텍스트보다 시각 자료로 설명</a:t>
            </a:r>
            <a:endParaRPr lang="en-US" altLang="ko-KR" sz="180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800">
                <a:solidFill>
                  <a:schemeClr val="tx1"/>
                </a:solidFill>
              </a:rPr>
              <a:t>필요한 클립아트가 있을 때 문의</a:t>
            </a:r>
            <a:endParaRPr lang="en-US" altLang="ko-KR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19624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78B51B65-CDAA-40B0-81ED-67274C593787}"/>
              </a:ext>
            </a:extLst>
          </p:cNvPr>
          <p:cNvSpPr/>
          <p:nvPr/>
        </p:nvSpPr>
        <p:spPr>
          <a:xfrm>
            <a:off x="3607490" y="2852054"/>
            <a:ext cx="4614227" cy="3422698"/>
          </a:xfrm>
          <a:prstGeom prst="rect">
            <a:avLst/>
          </a:prstGeom>
          <a:solidFill>
            <a:schemeClr val="accent1">
              <a:lumMod val="40000"/>
              <a:lumOff val="60000"/>
              <a:alpha val="2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Cache Value</a:t>
            </a:r>
            <a:endParaRPr lang="ko-KR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캐시 운영시의 문제점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캐시 생성 중첩</a:t>
            </a:r>
            <a:endParaRPr lang="en-US" altLang="ko-KR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캐시 생성시에 집중되고 중첩되는 캐시 생성 시도</a:t>
            </a:r>
            <a:endParaRPr lang="en-US" altLang="ko-KR" dirty="0"/>
          </a:p>
        </p:txBody>
      </p:sp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0E640383-CAC1-450F-8806-4F2EE6071C1B}"/>
              </a:ext>
            </a:extLst>
          </p:cNvPr>
          <p:cNvSpPr/>
          <p:nvPr/>
        </p:nvSpPr>
        <p:spPr>
          <a:xfrm>
            <a:off x="620486" y="2362201"/>
            <a:ext cx="11027227" cy="642256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time</a:t>
            </a:r>
            <a:endParaRPr lang="ko-KR" altLang="en-US" sz="16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7B1985F-C953-4B9C-A2C2-E16E17F1EA0E}"/>
              </a:ext>
            </a:extLst>
          </p:cNvPr>
          <p:cNvSpPr/>
          <p:nvPr/>
        </p:nvSpPr>
        <p:spPr>
          <a:xfrm>
            <a:off x="1665517" y="2852054"/>
            <a:ext cx="1937654" cy="3422698"/>
          </a:xfrm>
          <a:prstGeom prst="rect">
            <a:avLst/>
          </a:prstGeom>
          <a:solidFill>
            <a:srgbClr val="FF6161">
              <a:alpha val="20000"/>
            </a:srgbClr>
          </a:solidFill>
          <a:ln>
            <a:solidFill>
              <a:srgbClr val="FF8F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Empty, </a:t>
            </a:r>
            <a:r>
              <a:rPr lang="en-US" altLang="ko-KR" dirty="0">
                <a:solidFill>
                  <a:srgbClr val="FF8F8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Expire</a:t>
            </a:r>
          </a:p>
          <a:p>
            <a:pPr algn="ctr"/>
            <a:endParaRPr lang="ko-KR" altLang="en-US" dirty="0">
              <a:solidFill>
                <a:srgbClr val="FF8F8F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FE4A1ED5-036A-49F4-BD98-F6AAC058E3B2}"/>
              </a:ext>
            </a:extLst>
          </p:cNvPr>
          <p:cNvGrpSpPr/>
          <p:nvPr/>
        </p:nvGrpSpPr>
        <p:grpSpPr>
          <a:xfrm>
            <a:off x="1142999" y="3178629"/>
            <a:ext cx="3189516" cy="516171"/>
            <a:chOff x="859970" y="4114804"/>
            <a:chExt cx="3189516" cy="642257"/>
          </a:xfrm>
        </p:grpSpPr>
        <p:sp>
          <p:nvSpPr>
            <p:cNvPr id="7" name="화살표: 오른쪽 6">
              <a:extLst>
                <a:ext uri="{FF2B5EF4-FFF2-40B4-BE49-F238E27FC236}">
                  <a16:creationId xmlns:a16="http://schemas.microsoft.com/office/drawing/2014/main" id="{DDFD71FE-9D7A-4A13-98DD-72531BC32441}"/>
                </a:ext>
              </a:extLst>
            </p:cNvPr>
            <p:cNvSpPr/>
            <p:nvPr/>
          </p:nvSpPr>
          <p:spPr>
            <a:xfrm>
              <a:off x="859970" y="4114804"/>
              <a:ext cx="3189516" cy="642257"/>
            </a:xfrm>
            <a:prstGeom prst="rightArrow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8F6AC99A-F588-49C0-8BC2-4022C0A12496}"/>
                </a:ext>
              </a:extLst>
            </p:cNvPr>
            <p:cNvSpPr/>
            <p:nvPr/>
          </p:nvSpPr>
          <p:spPr>
            <a:xfrm>
              <a:off x="1379748" y="4305298"/>
              <a:ext cx="1937653" cy="261268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err="1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C.Delay</a:t>
              </a:r>
              <a:endPara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F660F004-4213-4D14-9F82-14F9E318265D}"/>
              </a:ext>
            </a:extLst>
          </p:cNvPr>
          <p:cNvGrpSpPr/>
          <p:nvPr/>
        </p:nvGrpSpPr>
        <p:grpSpPr>
          <a:xfrm>
            <a:off x="1826056" y="3755571"/>
            <a:ext cx="3894391" cy="1044139"/>
            <a:chOff x="1826056" y="3755571"/>
            <a:chExt cx="3894391" cy="1044139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920C4799-40AB-44AF-A223-34EFB39C1754}"/>
                </a:ext>
              </a:extLst>
            </p:cNvPr>
            <p:cNvGrpSpPr/>
            <p:nvPr/>
          </p:nvGrpSpPr>
          <p:grpSpPr>
            <a:xfrm>
              <a:off x="1826056" y="3755571"/>
              <a:ext cx="3189516" cy="516171"/>
              <a:chOff x="859970" y="4114804"/>
              <a:chExt cx="3189516" cy="642257"/>
            </a:xfrm>
          </p:grpSpPr>
          <p:sp>
            <p:nvSpPr>
              <p:cNvPr id="11" name="화살표: 오른쪽 10">
                <a:extLst>
                  <a:ext uri="{FF2B5EF4-FFF2-40B4-BE49-F238E27FC236}">
                    <a16:creationId xmlns:a16="http://schemas.microsoft.com/office/drawing/2014/main" id="{855C8F3E-4268-48FD-9951-7A0E859864E2}"/>
                  </a:ext>
                </a:extLst>
              </p:cNvPr>
              <p:cNvSpPr/>
              <p:nvPr/>
            </p:nvSpPr>
            <p:spPr>
              <a:xfrm>
                <a:off x="859970" y="4114804"/>
                <a:ext cx="3189516" cy="642257"/>
              </a:xfrm>
              <a:prstGeom prst="rightArrow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125EBD80-6385-40C4-8C76-F3F6650EF47C}"/>
                  </a:ext>
                </a:extLst>
              </p:cNvPr>
              <p:cNvSpPr/>
              <p:nvPr/>
            </p:nvSpPr>
            <p:spPr>
              <a:xfrm>
                <a:off x="1379748" y="4305298"/>
                <a:ext cx="1937653" cy="261268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err="1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C.Delay</a:t>
                </a:r>
                <a:endParaRPr lang="ko-KR" altLang="en-US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</p:grp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1FB42B14-423D-4FDA-A695-7460D44ABB85}"/>
                </a:ext>
              </a:extLst>
            </p:cNvPr>
            <p:cNvGrpSpPr/>
            <p:nvPr/>
          </p:nvGrpSpPr>
          <p:grpSpPr>
            <a:xfrm>
              <a:off x="2530931" y="4283539"/>
              <a:ext cx="3189516" cy="516171"/>
              <a:chOff x="859970" y="4114804"/>
              <a:chExt cx="3189516" cy="642257"/>
            </a:xfrm>
          </p:grpSpPr>
          <p:sp>
            <p:nvSpPr>
              <p:cNvPr id="14" name="화살표: 오른쪽 13">
                <a:extLst>
                  <a:ext uri="{FF2B5EF4-FFF2-40B4-BE49-F238E27FC236}">
                    <a16:creationId xmlns:a16="http://schemas.microsoft.com/office/drawing/2014/main" id="{970556AB-13E8-464C-9D2B-875529D6DB69}"/>
                  </a:ext>
                </a:extLst>
              </p:cNvPr>
              <p:cNvSpPr/>
              <p:nvPr/>
            </p:nvSpPr>
            <p:spPr>
              <a:xfrm>
                <a:off x="859970" y="4114804"/>
                <a:ext cx="3189516" cy="642257"/>
              </a:xfrm>
              <a:prstGeom prst="rightArrow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5F591765-C87C-4758-B88D-72E3B31AED3E}"/>
                  </a:ext>
                </a:extLst>
              </p:cNvPr>
              <p:cNvSpPr/>
              <p:nvPr/>
            </p:nvSpPr>
            <p:spPr>
              <a:xfrm>
                <a:off x="1379748" y="4305298"/>
                <a:ext cx="1937653" cy="261268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err="1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C.Delay</a:t>
                </a:r>
                <a:endParaRPr lang="ko-KR" altLang="en-US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</p:grp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0D86FC01-77AD-45A6-871E-9D1D49D5D5D3}"/>
              </a:ext>
            </a:extLst>
          </p:cNvPr>
          <p:cNvGrpSpPr/>
          <p:nvPr/>
        </p:nvGrpSpPr>
        <p:grpSpPr>
          <a:xfrm>
            <a:off x="3290190" y="4963902"/>
            <a:ext cx="1856014" cy="1185439"/>
            <a:chOff x="3290190" y="4963902"/>
            <a:chExt cx="1856014" cy="1185439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A09A5384-F928-4182-AADF-D0480A84D45D}"/>
                </a:ext>
              </a:extLst>
            </p:cNvPr>
            <p:cNvGrpSpPr/>
            <p:nvPr/>
          </p:nvGrpSpPr>
          <p:grpSpPr>
            <a:xfrm>
              <a:off x="3290190" y="4963902"/>
              <a:ext cx="1336236" cy="516171"/>
              <a:chOff x="859970" y="4114804"/>
              <a:chExt cx="1336236" cy="642257"/>
            </a:xfrm>
          </p:grpSpPr>
          <p:sp>
            <p:nvSpPr>
              <p:cNvPr id="17" name="화살표: 오른쪽 16">
                <a:extLst>
                  <a:ext uri="{FF2B5EF4-FFF2-40B4-BE49-F238E27FC236}">
                    <a16:creationId xmlns:a16="http://schemas.microsoft.com/office/drawing/2014/main" id="{0AB69139-A8E1-41EB-98A4-58B28236A87A}"/>
                  </a:ext>
                </a:extLst>
              </p:cNvPr>
              <p:cNvSpPr/>
              <p:nvPr/>
            </p:nvSpPr>
            <p:spPr>
              <a:xfrm>
                <a:off x="859970" y="4114804"/>
                <a:ext cx="1336236" cy="642257"/>
              </a:xfrm>
              <a:prstGeom prst="rightArrow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76D3A53A-EB4A-47A6-A77E-F9A45CFE6D75}"/>
                  </a:ext>
                </a:extLst>
              </p:cNvPr>
              <p:cNvSpPr/>
              <p:nvPr/>
            </p:nvSpPr>
            <p:spPr>
              <a:xfrm>
                <a:off x="1379748" y="4305298"/>
                <a:ext cx="108889" cy="261268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</p:grp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89EDBE9F-ABE0-447D-B615-B40EFAE6F2C1}"/>
                </a:ext>
              </a:extLst>
            </p:cNvPr>
            <p:cNvGrpSpPr/>
            <p:nvPr/>
          </p:nvGrpSpPr>
          <p:grpSpPr>
            <a:xfrm>
              <a:off x="3809968" y="5633170"/>
              <a:ext cx="1336236" cy="516171"/>
              <a:chOff x="859970" y="4114804"/>
              <a:chExt cx="1336236" cy="642257"/>
            </a:xfrm>
          </p:grpSpPr>
          <p:sp>
            <p:nvSpPr>
              <p:cNvPr id="20" name="화살표: 오른쪽 19">
                <a:extLst>
                  <a:ext uri="{FF2B5EF4-FFF2-40B4-BE49-F238E27FC236}">
                    <a16:creationId xmlns:a16="http://schemas.microsoft.com/office/drawing/2014/main" id="{4FF1BC50-0B4B-4793-90CE-A2873578D70A}"/>
                  </a:ext>
                </a:extLst>
              </p:cNvPr>
              <p:cNvSpPr/>
              <p:nvPr/>
            </p:nvSpPr>
            <p:spPr>
              <a:xfrm>
                <a:off x="859970" y="4114804"/>
                <a:ext cx="1336236" cy="642257"/>
              </a:xfrm>
              <a:prstGeom prst="rightArrow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9E959228-1609-467A-A42B-AABAAD8EE799}"/>
                  </a:ext>
                </a:extLst>
              </p:cNvPr>
              <p:cNvSpPr/>
              <p:nvPr/>
            </p:nvSpPr>
            <p:spPr>
              <a:xfrm>
                <a:off x="1379748" y="4305298"/>
                <a:ext cx="108889" cy="261268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</p:grp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E4C36C60-9CFB-4955-A5F5-DE0D39D32619}"/>
              </a:ext>
            </a:extLst>
          </p:cNvPr>
          <p:cNvGrpSpPr/>
          <p:nvPr/>
        </p:nvGrpSpPr>
        <p:grpSpPr>
          <a:xfrm>
            <a:off x="707571" y="3727458"/>
            <a:ext cx="10657115" cy="1169011"/>
            <a:chOff x="707571" y="3727458"/>
            <a:chExt cx="10657115" cy="1169011"/>
          </a:xfrm>
        </p:grpSpPr>
        <p:sp>
          <p:nvSpPr>
            <p:cNvPr id="22" name="순서도: 처리 21">
              <a:extLst>
                <a:ext uri="{FF2B5EF4-FFF2-40B4-BE49-F238E27FC236}">
                  <a16:creationId xmlns:a16="http://schemas.microsoft.com/office/drawing/2014/main" id="{629F22D7-20E7-4CCE-806C-916FE9ED966C}"/>
                </a:ext>
              </a:extLst>
            </p:cNvPr>
            <p:cNvSpPr/>
            <p:nvPr/>
          </p:nvSpPr>
          <p:spPr>
            <a:xfrm>
              <a:off x="707571" y="3727458"/>
              <a:ext cx="10657115" cy="1169011"/>
            </a:xfrm>
            <a:prstGeom prst="flowChartProcess">
              <a:avLst/>
            </a:prstGeom>
            <a:noFill/>
            <a:ln w="3810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EEF93E6-4C1C-464D-B7A5-A27E3526C520}"/>
                </a:ext>
              </a:extLst>
            </p:cNvPr>
            <p:cNvSpPr txBox="1"/>
            <p:nvPr/>
          </p:nvSpPr>
          <p:spPr>
            <a:xfrm>
              <a:off x="8455817" y="3971259"/>
              <a:ext cx="274671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dirty="0">
                  <a:solidFill>
                    <a:schemeClr val="accent2">
                      <a:lumMod val="7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Overlapped</a:t>
              </a:r>
              <a:endParaRPr lang="ko-KR" altLang="en-US" sz="3600" dirty="0">
                <a:solidFill>
                  <a:schemeClr val="accent2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21098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문제점 해결을 위한 시도</a:t>
            </a:r>
          </a:p>
        </p:txBody>
      </p:sp>
    </p:spTree>
    <p:extLst>
      <p:ext uri="{BB962C8B-B14F-4D97-AF65-F5344CB8AC3E}">
        <p14:creationId xmlns:p14="http://schemas.microsoft.com/office/powerpoint/2010/main" val="25608295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문제점 해결을 위한 시도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err="1"/>
              <a:t>비어있는</a:t>
            </a:r>
            <a:r>
              <a:rPr lang="ko-KR" altLang="en-US" dirty="0"/>
              <a:t> 캐시 영역에</a:t>
            </a:r>
            <a:r>
              <a:rPr lang="en-US" altLang="ko-KR" dirty="0"/>
              <a:t> </a:t>
            </a:r>
            <a:r>
              <a:rPr lang="ko-KR" altLang="en-US" dirty="0"/>
              <a:t>의한 대기시간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b="1" dirty="0">
                <a:solidFill>
                  <a:srgbClr val="FF8F8F"/>
                </a:solidFill>
              </a:rPr>
              <a:t>업데이트시간</a:t>
            </a:r>
            <a:r>
              <a:rPr lang="ko-KR" altLang="en-US" b="1" dirty="0"/>
              <a:t> 추가</a:t>
            </a:r>
            <a:r>
              <a:rPr lang="en-US" altLang="ko-KR" dirty="0"/>
              <a:t>. </a:t>
            </a:r>
            <a:r>
              <a:rPr lang="ko-KR" altLang="en-US" dirty="0"/>
              <a:t>만료시간보다 먼저 오는 시간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만료시간으로 캐시가 삭제되기 전에 업데이트시간을 체크하여 캐시를 갱신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업데이트시간엔 캐시가 아직 존재하므로 </a:t>
            </a:r>
            <a:r>
              <a:rPr lang="ko-KR" altLang="en-US" dirty="0" err="1"/>
              <a:t>캐시값을</a:t>
            </a:r>
            <a:r>
              <a:rPr lang="ko-KR" altLang="en-US" dirty="0"/>
              <a:t> 먼저 반환하고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br>
              <a:rPr lang="en-US" altLang="ko-KR" dirty="0"/>
            </a:br>
            <a:r>
              <a:rPr lang="ko-KR" altLang="en-US" b="1" dirty="0"/>
              <a:t>캐시 갱신은 </a:t>
            </a:r>
            <a:r>
              <a:rPr lang="ko-KR" altLang="en-US" b="1" dirty="0">
                <a:solidFill>
                  <a:srgbClr val="FF8F8F"/>
                </a:solidFill>
              </a:rPr>
              <a:t>비동기</a:t>
            </a:r>
            <a:r>
              <a:rPr lang="ko-KR" altLang="en-US" b="1" dirty="0"/>
              <a:t>로 실행</a:t>
            </a:r>
            <a:r>
              <a:rPr lang="ko-KR" altLang="en-US" dirty="0"/>
              <a:t>하여 대기시간 제거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790224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문제점 해결을 위한 시도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err="1"/>
              <a:t>비어있는</a:t>
            </a:r>
            <a:r>
              <a:rPr lang="ko-KR" altLang="en-US" dirty="0"/>
              <a:t> 캐시 영역에</a:t>
            </a:r>
            <a:r>
              <a:rPr lang="en-US" altLang="ko-KR" dirty="0"/>
              <a:t> </a:t>
            </a:r>
            <a:r>
              <a:rPr lang="ko-KR" altLang="en-US" dirty="0"/>
              <a:t>의한 대기시간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96B8130D-0FEB-4E4A-A4E9-1185C1DD570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캐시의 새로운 라이프 사이클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1A98921-588A-4A51-B796-3114AAB83BC1}"/>
              </a:ext>
            </a:extLst>
          </p:cNvPr>
          <p:cNvSpPr/>
          <p:nvPr/>
        </p:nvSpPr>
        <p:spPr>
          <a:xfrm>
            <a:off x="5813014" y="2852054"/>
            <a:ext cx="4162432" cy="3422698"/>
          </a:xfrm>
          <a:prstGeom prst="rect">
            <a:avLst/>
          </a:prstGeom>
          <a:solidFill>
            <a:srgbClr val="FF6161">
              <a:alpha val="20000"/>
            </a:srgbClr>
          </a:solidFill>
          <a:ln>
            <a:solidFill>
              <a:srgbClr val="FF8F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8F8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Expire</a:t>
            </a:r>
          </a:p>
          <a:p>
            <a:pPr algn="ctr"/>
            <a:r>
              <a:rPr lang="en-US" altLang="ko-KR" sz="1200" dirty="0">
                <a:solidFill>
                  <a:srgbClr val="FF8F8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(=empty)</a:t>
            </a:r>
            <a:endParaRPr lang="ko-KR" altLang="en-US" sz="1200" dirty="0">
              <a:solidFill>
                <a:srgbClr val="FF8F8F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7B65A60-06B2-45C6-A8A1-66F0FC457D60}"/>
              </a:ext>
            </a:extLst>
          </p:cNvPr>
          <p:cNvSpPr/>
          <p:nvPr/>
        </p:nvSpPr>
        <p:spPr>
          <a:xfrm>
            <a:off x="1558008" y="2852054"/>
            <a:ext cx="4255006" cy="3422698"/>
          </a:xfrm>
          <a:prstGeom prst="rect">
            <a:avLst/>
          </a:prstGeom>
          <a:solidFill>
            <a:schemeClr val="accent1">
              <a:lumMod val="40000"/>
              <a:lumOff val="60000"/>
              <a:alpha val="2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>
                  <a:lumMod val="6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5" name="화살표: 오른쪽 24">
            <a:extLst>
              <a:ext uri="{FF2B5EF4-FFF2-40B4-BE49-F238E27FC236}">
                <a16:creationId xmlns:a16="http://schemas.microsoft.com/office/drawing/2014/main" id="{C92B678F-08CA-44B5-AA00-7CD1DA83528E}"/>
              </a:ext>
            </a:extLst>
          </p:cNvPr>
          <p:cNvSpPr/>
          <p:nvPr/>
        </p:nvSpPr>
        <p:spPr>
          <a:xfrm>
            <a:off x="620486" y="2362201"/>
            <a:ext cx="11027227" cy="642256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time</a:t>
            </a:r>
            <a:endParaRPr lang="ko-KR" altLang="en-US" sz="16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0B3C312A-795B-4148-87A8-739EC7D0059A}"/>
              </a:ext>
            </a:extLst>
          </p:cNvPr>
          <p:cNvSpPr/>
          <p:nvPr/>
        </p:nvSpPr>
        <p:spPr>
          <a:xfrm>
            <a:off x="5813014" y="2852054"/>
            <a:ext cx="1298100" cy="3422698"/>
          </a:xfrm>
          <a:prstGeom prst="rect">
            <a:avLst/>
          </a:prstGeom>
          <a:solidFill>
            <a:srgbClr val="92D050">
              <a:alpha val="10000"/>
            </a:srgbClr>
          </a:solidFill>
          <a:ln>
            <a:solidFill>
              <a:srgbClr val="FF8F8F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92D05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Update</a:t>
            </a:r>
            <a:endParaRPr lang="ko-KR" altLang="en-US" dirty="0">
              <a:solidFill>
                <a:srgbClr val="92D05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E21A26E-E2EB-4F4F-884E-F761E7B7DA6C}"/>
              </a:ext>
            </a:extLst>
          </p:cNvPr>
          <p:cNvSpPr/>
          <p:nvPr/>
        </p:nvSpPr>
        <p:spPr>
          <a:xfrm>
            <a:off x="918454" y="2852054"/>
            <a:ext cx="1937654" cy="3422698"/>
          </a:xfrm>
          <a:prstGeom prst="rect">
            <a:avLst/>
          </a:prstGeom>
          <a:solidFill>
            <a:srgbClr val="E4E4E4"/>
          </a:solidFill>
          <a:ln w="25400">
            <a:solidFill>
              <a:schemeClr val="bg2">
                <a:lumMod val="9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2">
                    <a:lumMod val="50000"/>
                  </a:schemeClr>
                </a:solidFill>
              </a:rPr>
              <a:t>Empty</a:t>
            </a:r>
            <a:endParaRPr lang="ko-KR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A02753-B9D0-431E-B37E-7BAAC3CB6A29}"/>
              </a:ext>
            </a:extLst>
          </p:cNvPr>
          <p:cNvSpPr txBox="1"/>
          <p:nvPr/>
        </p:nvSpPr>
        <p:spPr>
          <a:xfrm>
            <a:off x="3442265" y="4378737"/>
            <a:ext cx="1784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Cache Value #1</a:t>
            </a:r>
            <a:endParaRPr lang="ko-KR" altLang="en-US" dirty="0">
              <a:solidFill>
                <a:schemeClr val="bg1">
                  <a:lumMod val="6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73631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7.40741E-7 L 0.10651 7.40741E-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2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7.40741E-7 L 0.10651 7.40741E-7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26" y="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2.22222E-6 L 0.05234 2.22222E-6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1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32" grpId="0" animBg="1"/>
      <p:bldP spid="27" grpId="0" animBg="1"/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문제점 해결을 위한 시도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err="1"/>
              <a:t>비어있는</a:t>
            </a:r>
            <a:r>
              <a:rPr lang="ko-KR" altLang="en-US" dirty="0"/>
              <a:t> 캐시 영역에</a:t>
            </a:r>
            <a:r>
              <a:rPr lang="en-US" altLang="ko-KR" dirty="0"/>
              <a:t> </a:t>
            </a:r>
            <a:r>
              <a:rPr lang="ko-KR" altLang="en-US" dirty="0"/>
              <a:t>의한 대기시간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96B8130D-0FEB-4E4A-A4E9-1185C1DD570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업데이트시간에 비동기로 캐시생성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1A98921-588A-4A51-B796-3114AAB83BC1}"/>
              </a:ext>
            </a:extLst>
          </p:cNvPr>
          <p:cNvSpPr/>
          <p:nvPr/>
        </p:nvSpPr>
        <p:spPr>
          <a:xfrm>
            <a:off x="2651999" y="2852054"/>
            <a:ext cx="1027373" cy="3422698"/>
          </a:xfrm>
          <a:prstGeom prst="rect">
            <a:avLst/>
          </a:prstGeom>
          <a:solidFill>
            <a:srgbClr val="FF6161">
              <a:alpha val="20000"/>
            </a:srgbClr>
          </a:solidFill>
          <a:ln>
            <a:solidFill>
              <a:srgbClr val="FF8F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dirty="0">
                <a:solidFill>
                  <a:srgbClr val="FF8F8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Expire</a:t>
            </a:r>
          </a:p>
          <a:p>
            <a:pPr algn="ctr"/>
            <a:r>
              <a:rPr lang="en-US" altLang="ko-KR" sz="1200" dirty="0">
                <a:solidFill>
                  <a:srgbClr val="FF8F8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(=empty)</a:t>
            </a:r>
            <a:endParaRPr lang="ko-KR" altLang="en-US" sz="1200" dirty="0">
              <a:solidFill>
                <a:srgbClr val="FF8F8F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88C31C5-2595-4681-87FE-3CDDAA28D20B}"/>
              </a:ext>
            </a:extLst>
          </p:cNvPr>
          <p:cNvSpPr/>
          <p:nvPr/>
        </p:nvSpPr>
        <p:spPr>
          <a:xfrm>
            <a:off x="3679371" y="2852054"/>
            <a:ext cx="1845171" cy="3422698"/>
          </a:xfrm>
          <a:prstGeom prst="rect">
            <a:avLst/>
          </a:prstGeom>
          <a:solidFill>
            <a:schemeClr val="accent1">
              <a:lumMod val="40000"/>
              <a:lumOff val="60000"/>
              <a:alpha val="2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Cache Value #2</a:t>
            </a:r>
            <a:endParaRPr lang="ko-KR" altLang="en-US" dirty="0">
              <a:solidFill>
                <a:schemeClr val="bg1">
                  <a:lumMod val="6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45F1C27D-2980-4D81-B298-48FC421762DA}"/>
              </a:ext>
            </a:extLst>
          </p:cNvPr>
          <p:cNvGrpSpPr/>
          <p:nvPr/>
        </p:nvGrpSpPr>
        <p:grpSpPr>
          <a:xfrm>
            <a:off x="2819399" y="4114804"/>
            <a:ext cx="1632858" cy="642257"/>
            <a:chOff x="859971" y="4038602"/>
            <a:chExt cx="1632858" cy="642257"/>
          </a:xfrm>
        </p:grpSpPr>
        <p:sp>
          <p:nvSpPr>
            <p:cNvPr id="14" name="화살표: 오른쪽 13">
              <a:extLst>
                <a:ext uri="{FF2B5EF4-FFF2-40B4-BE49-F238E27FC236}">
                  <a16:creationId xmlns:a16="http://schemas.microsoft.com/office/drawing/2014/main" id="{AFD5B064-2FDD-4425-80C3-00ECC5E45D42}"/>
                </a:ext>
              </a:extLst>
            </p:cNvPr>
            <p:cNvSpPr/>
            <p:nvPr/>
          </p:nvSpPr>
          <p:spPr>
            <a:xfrm>
              <a:off x="859971" y="4038602"/>
              <a:ext cx="1632858" cy="642257"/>
            </a:xfrm>
            <a:prstGeom prst="rightArrow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931A0997-D8FD-466F-A021-9AF527C02B05}"/>
                </a:ext>
              </a:extLst>
            </p:cNvPr>
            <p:cNvSpPr/>
            <p:nvPr/>
          </p:nvSpPr>
          <p:spPr>
            <a:xfrm>
              <a:off x="1197427" y="4234531"/>
              <a:ext cx="790546" cy="261268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err="1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C.Delay</a:t>
              </a:r>
              <a:endPara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8FFC7C6B-A5C3-41E7-B3CB-953F94E6451A}"/>
              </a:ext>
            </a:extLst>
          </p:cNvPr>
          <p:cNvSpPr/>
          <p:nvPr/>
        </p:nvSpPr>
        <p:spPr>
          <a:xfrm>
            <a:off x="4593770" y="4114804"/>
            <a:ext cx="838199" cy="642257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Fast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7B65A60-06B2-45C6-A8A1-66F0FC457D60}"/>
              </a:ext>
            </a:extLst>
          </p:cNvPr>
          <p:cNvSpPr/>
          <p:nvPr/>
        </p:nvSpPr>
        <p:spPr>
          <a:xfrm>
            <a:off x="838114" y="2852054"/>
            <a:ext cx="1813885" cy="3422698"/>
          </a:xfrm>
          <a:prstGeom prst="rect">
            <a:avLst/>
          </a:prstGeom>
          <a:solidFill>
            <a:schemeClr val="accent1">
              <a:lumMod val="40000"/>
              <a:lumOff val="60000"/>
              <a:alpha val="2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Cache Value #1</a:t>
            </a:r>
            <a:endParaRPr lang="ko-KR" altLang="en-US" dirty="0">
              <a:solidFill>
                <a:schemeClr val="bg1">
                  <a:lumMod val="6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3" name="화살표: 오른쪽 32">
            <a:extLst>
              <a:ext uri="{FF2B5EF4-FFF2-40B4-BE49-F238E27FC236}">
                <a16:creationId xmlns:a16="http://schemas.microsoft.com/office/drawing/2014/main" id="{195137F0-0217-4E0A-81E6-82351C291D2B}"/>
              </a:ext>
            </a:extLst>
          </p:cNvPr>
          <p:cNvSpPr/>
          <p:nvPr/>
        </p:nvSpPr>
        <p:spPr>
          <a:xfrm>
            <a:off x="1426027" y="4114804"/>
            <a:ext cx="838199" cy="642257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Fast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5" name="화살표: 오른쪽 24">
            <a:extLst>
              <a:ext uri="{FF2B5EF4-FFF2-40B4-BE49-F238E27FC236}">
                <a16:creationId xmlns:a16="http://schemas.microsoft.com/office/drawing/2014/main" id="{C92B678F-08CA-44B5-AA00-7CD1DA83528E}"/>
              </a:ext>
            </a:extLst>
          </p:cNvPr>
          <p:cNvSpPr/>
          <p:nvPr/>
        </p:nvSpPr>
        <p:spPr>
          <a:xfrm>
            <a:off x="620486" y="2362201"/>
            <a:ext cx="11027227" cy="642256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time</a:t>
            </a:r>
            <a:endParaRPr lang="ko-KR" altLang="en-US" sz="16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957C6913-887A-4375-B6BC-93A2E1629E21}"/>
              </a:ext>
            </a:extLst>
          </p:cNvPr>
          <p:cNvGrpSpPr/>
          <p:nvPr/>
        </p:nvGrpSpPr>
        <p:grpSpPr>
          <a:xfrm>
            <a:off x="49181" y="2372564"/>
            <a:ext cx="11266562" cy="4126736"/>
            <a:chOff x="49181" y="2372564"/>
            <a:chExt cx="11266562" cy="4126736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80FE7D04-921C-4943-9F61-78E3AC40109F}"/>
                </a:ext>
              </a:extLst>
            </p:cNvPr>
            <p:cNvSpPr/>
            <p:nvPr/>
          </p:nvSpPr>
          <p:spPr>
            <a:xfrm>
              <a:off x="8458202" y="2852055"/>
              <a:ext cx="1012371" cy="3422698"/>
            </a:xfrm>
            <a:prstGeom prst="rect">
              <a:avLst/>
            </a:prstGeom>
            <a:solidFill>
              <a:srgbClr val="92D050">
                <a:alpha val="10000"/>
              </a:srgbClr>
            </a:solidFill>
            <a:ln>
              <a:solidFill>
                <a:srgbClr val="FF8F8F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altLang="ko-KR" dirty="0">
                <a:solidFill>
                  <a:srgbClr val="FFD5D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algn="ctr"/>
              <a:endParaRPr lang="en-US" altLang="ko-KR" dirty="0">
                <a:solidFill>
                  <a:srgbClr val="92D05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algn="ctr"/>
              <a:r>
                <a:rPr lang="en-US" altLang="ko-KR" dirty="0">
                  <a:solidFill>
                    <a:srgbClr val="92D05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Update</a:t>
              </a:r>
              <a:endParaRPr lang="ko-KR" altLang="en-US" dirty="0">
                <a:solidFill>
                  <a:srgbClr val="92D05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355067C3-0F4A-40A9-902D-43C06015FB4F}"/>
                </a:ext>
              </a:extLst>
            </p:cNvPr>
            <p:cNvSpPr/>
            <p:nvPr/>
          </p:nvSpPr>
          <p:spPr>
            <a:xfrm>
              <a:off x="9470572" y="2852054"/>
              <a:ext cx="1845171" cy="3422698"/>
            </a:xfrm>
            <a:prstGeom prst="rect">
              <a:avLst/>
            </a:prstGeom>
            <a:solidFill>
              <a:schemeClr val="accent1">
                <a:lumMod val="40000"/>
                <a:lumOff val="60000"/>
                <a:alpha val="2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dirty="0">
                  <a:solidFill>
                    <a:schemeClr val="bg1">
                      <a:lumMod val="6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Cache Value #2</a:t>
              </a:r>
              <a:endParaRPr lang="ko-KR" altLang="en-US" dirty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39" name="화살표: 오른쪽 38">
              <a:extLst>
                <a:ext uri="{FF2B5EF4-FFF2-40B4-BE49-F238E27FC236}">
                  <a16:creationId xmlns:a16="http://schemas.microsoft.com/office/drawing/2014/main" id="{CF798E33-5468-4D4A-85C7-7D6BEFA05382}"/>
                </a:ext>
              </a:extLst>
            </p:cNvPr>
            <p:cNvSpPr/>
            <p:nvPr/>
          </p:nvSpPr>
          <p:spPr>
            <a:xfrm>
              <a:off x="10145487" y="4114804"/>
              <a:ext cx="838199" cy="642257"/>
            </a:xfrm>
            <a:prstGeom prst="rightArrow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2">
                      <a:lumMod val="50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Fast</a:t>
              </a:r>
              <a:endParaRPr lang="ko-KR" altLang="en-US" dirty="0">
                <a:solidFill>
                  <a:schemeClr val="bg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40" name="직사각형 39" hidden="1">
              <a:extLst>
                <a:ext uri="{FF2B5EF4-FFF2-40B4-BE49-F238E27FC236}">
                  <a16:creationId xmlns:a16="http://schemas.microsoft.com/office/drawing/2014/main" id="{B6148C7F-A03C-4857-BE69-9B72E65DC3ED}"/>
                </a:ext>
              </a:extLst>
            </p:cNvPr>
            <p:cNvSpPr/>
            <p:nvPr/>
          </p:nvSpPr>
          <p:spPr>
            <a:xfrm>
              <a:off x="6629315" y="2852054"/>
              <a:ext cx="2841256" cy="3422698"/>
            </a:xfrm>
            <a:prstGeom prst="rect">
              <a:avLst/>
            </a:prstGeom>
            <a:solidFill>
              <a:schemeClr val="accent1">
                <a:lumMod val="40000"/>
                <a:lumOff val="60000"/>
                <a:alpha val="2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dirty="0">
                  <a:solidFill>
                    <a:schemeClr val="bg1">
                      <a:lumMod val="6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Cache Value #1</a:t>
              </a:r>
              <a:endParaRPr lang="ko-KR" altLang="en-US" dirty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41" name="화살표: 오른쪽 40">
              <a:extLst>
                <a:ext uri="{FF2B5EF4-FFF2-40B4-BE49-F238E27FC236}">
                  <a16:creationId xmlns:a16="http://schemas.microsoft.com/office/drawing/2014/main" id="{C91A47E3-F618-4F6E-AA51-980F11A21C59}"/>
                </a:ext>
              </a:extLst>
            </p:cNvPr>
            <p:cNvSpPr/>
            <p:nvPr/>
          </p:nvSpPr>
          <p:spPr>
            <a:xfrm>
              <a:off x="7217228" y="4114804"/>
              <a:ext cx="838199" cy="642257"/>
            </a:xfrm>
            <a:prstGeom prst="rightArrow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2">
                      <a:lumMod val="50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Fast</a:t>
              </a:r>
              <a:endParaRPr lang="ko-KR" altLang="en-US" dirty="0">
                <a:solidFill>
                  <a:schemeClr val="bg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E2CECC7F-2545-4962-89AE-34383532F958}"/>
                </a:ext>
              </a:extLst>
            </p:cNvPr>
            <p:cNvGrpSpPr/>
            <p:nvPr/>
          </p:nvGrpSpPr>
          <p:grpSpPr>
            <a:xfrm>
              <a:off x="8523513" y="4114804"/>
              <a:ext cx="1020626" cy="1510182"/>
              <a:chOff x="4536486" y="4114804"/>
              <a:chExt cx="1020626" cy="1510182"/>
            </a:xfrm>
          </p:grpSpPr>
          <p:grpSp>
            <p:nvGrpSpPr>
              <p:cNvPr id="43" name="그룹 42">
                <a:extLst>
                  <a:ext uri="{FF2B5EF4-FFF2-40B4-BE49-F238E27FC236}">
                    <a16:creationId xmlns:a16="http://schemas.microsoft.com/office/drawing/2014/main" id="{786285E0-AB6F-44D2-B674-9899F84C5C22}"/>
                  </a:ext>
                </a:extLst>
              </p:cNvPr>
              <p:cNvGrpSpPr/>
              <p:nvPr/>
            </p:nvGrpSpPr>
            <p:grpSpPr>
              <a:xfrm>
                <a:off x="4536486" y="4114804"/>
                <a:ext cx="1020626" cy="1510182"/>
                <a:chOff x="4536486" y="4114804"/>
                <a:chExt cx="1020626" cy="1510182"/>
              </a:xfrm>
            </p:grpSpPr>
            <p:sp>
              <p:nvSpPr>
                <p:cNvPr id="45" name="타원 44">
                  <a:extLst>
                    <a:ext uri="{FF2B5EF4-FFF2-40B4-BE49-F238E27FC236}">
                      <a16:creationId xmlns:a16="http://schemas.microsoft.com/office/drawing/2014/main" id="{91E13903-DCEC-4308-91FF-81F936C5999D}"/>
                    </a:ext>
                  </a:extLst>
                </p:cNvPr>
                <p:cNvSpPr/>
                <p:nvPr/>
              </p:nvSpPr>
              <p:spPr>
                <a:xfrm>
                  <a:off x="4536486" y="5216585"/>
                  <a:ext cx="925179" cy="408401"/>
                </a:xfrm>
                <a:prstGeom prst="ellipse">
                  <a:avLst/>
                </a:prstGeom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 altLang="ko-KR" sz="1050" dirty="0" err="1">
                      <a:latin typeface="나눔스퀘어_ac Bold" panose="020B0600000101010101" pitchFamily="50" charset="-127"/>
                      <a:ea typeface="나눔스퀘어_ac Bold" panose="020B0600000101010101" pitchFamily="50" charset="-127"/>
                    </a:rPr>
                    <a:t>C.Delay</a:t>
                  </a:r>
                  <a:endParaRPr lang="ko-KR" altLang="en-US" sz="1050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endParaRPr>
                </a:p>
              </p:txBody>
            </p:sp>
            <p:sp>
              <p:nvSpPr>
                <p:cNvPr id="46" name="화살표: 오른쪽 45">
                  <a:extLst>
                    <a:ext uri="{FF2B5EF4-FFF2-40B4-BE49-F238E27FC236}">
                      <a16:creationId xmlns:a16="http://schemas.microsoft.com/office/drawing/2014/main" id="{6E5CD720-126E-4281-8ED0-816C7AF8BD86}"/>
                    </a:ext>
                  </a:extLst>
                </p:cNvPr>
                <p:cNvSpPr/>
                <p:nvPr/>
              </p:nvSpPr>
              <p:spPr>
                <a:xfrm>
                  <a:off x="4571999" y="4114804"/>
                  <a:ext cx="985113" cy="642257"/>
                </a:xfrm>
                <a:prstGeom prst="rightArrow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>
                      <a:solidFill>
                        <a:schemeClr val="bg2">
                          <a:lumMod val="50000"/>
                        </a:schemeClr>
                      </a:solidFill>
                      <a:latin typeface="나눔스퀘어_ac Bold" panose="020B0600000101010101" pitchFamily="50" charset="-127"/>
                      <a:ea typeface="나눔스퀘어_ac Bold" panose="020B0600000101010101" pitchFamily="50" charset="-127"/>
                    </a:rPr>
                    <a:t>Fast</a:t>
                  </a:r>
                  <a:endParaRPr lang="ko-KR" altLang="en-US" dirty="0">
                    <a:solidFill>
                      <a:schemeClr val="bg2">
                        <a:lumMod val="50000"/>
                      </a:schemeClr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endParaRPr>
                </a:p>
              </p:txBody>
            </p:sp>
          </p:grpSp>
          <p:sp>
            <p:nvSpPr>
              <p:cNvPr id="44" name="화살표: 오른쪽 43">
                <a:extLst>
                  <a:ext uri="{FF2B5EF4-FFF2-40B4-BE49-F238E27FC236}">
                    <a16:creationId xmlns:a16="http://schemas.microsoft.com/office/drawing/2014/main" id="{5C700B3E-F754-4EA7-B33C-75A955309A66}"/>
                  </a:ext>
                </a:extLst>
              </p:cNvPr>
              <p:cNvSpPr/>
              <p:nvPr/>
            </p:nvSpPr>
            <p:spPr>
              <a:xfrm rot="4363309">
                <a:off x="4748273" y="4844032"/>
                <a:ext cx="375492" cy="185053"/>
              </a:xfrm>
              <a:prstGeom prst="rightArrow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7" name="곱하기 기호 46">
              <a:extLst>
                <a:ext uri="{FF2B5EF4-FFF2-40B4-BE49-F238E27FC236}">
                  <a16:creationId xmlns:a16="http://schemas.microsoft.com/office/drawing/2014/main" id="{E247464F-23D7-4D77-B077-C5E4064D734E}"/>
                </a:ext>
              </a:extLst>
            </p:cNvPr>
            <p:cNvSpPr/>
            <p:nvPr/>
          </p:nvSpPr>
          <p:spPr>
            <a:xfrm>
              <a:off x="49181" y="2372564"/>
              <a:ext cx="6264687" cy="4126736"/>
            </a:xfrm>
            <a:prstGeom prst="mathMultiply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1832F587-644B-40C5-A8D4-DA067CC7E550}"/>
                </a:ext>
              </a:extLst>
            </p:cNvPr>
            <p:cNvSpPr/>
            <p:nvPr/>
          </p:nvSpPr>
          <p:spPr>
            <a:xfrm>
              <a:off x="6609130" y="2852054"/>
              <a:ext cx="2861441" cy="3422698"/>
            </a:xfrm>
            <a:prstGeom prst="rect">
              <a:avLst/>
            </a:prstGeom>
            <a:solidFill>
              <a:schemeClr val="accent1">
                <a:lumMod val="40000"/>
                <a:lumOff val="60000"/>
                <a:alpha val="2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dirty="0">
                  <a:solidFill>
                    <a:schemeClr val="bg1">
                      <a:lumMod val="6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Cache Value #1</a:t>
              </a:r>
              <a:endParaRPr lang="ko-KR" altLang="en-US" dirty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15902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문제점 해결을 위한 시도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동시간대에 발생하는 캐시생성 중첩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b="1" dirty="0">
                <a:solidFill>
                  <a:srgbClr val="FF8F8F"/>
                </a:solidFill>
              </a:rPr>
              <a:t>상태</a:t>
            </a:r>
            <a:r>
              <a:rPr lang="ko-KR" altLang="en-US" dirty="0"/>
              <a:t> </a:t>
            </a:r>
            <a:r>
              <a:rPr lang="ko-KR" altLang="en-US" b="1" dirty="0"/>
              <a:t>추가</a:t>
            </a:r>
            <a:r>
              <a:rPr lang="en-US" altLang="ko-KR" dirty="0"/>
              <a:t>. </a:t>
            </a:r>
            <a:r>
              <a:rPr lang="ko-KR" altLang="en-US" dirty="0"/>
              <a:t>캐시생성을 실행하는 경우</a:t>
            </a:r>
            <a:r>
              <a:rPr lang="en-US" altLang="ko-KR" dirty="0"/>
              <a:t>, </a:t>
            </a:r>
            <a:r>
              <a:rPr lang="ko-KR" altLang="en-US" b="1" dirty="0"/>
              <a:t>캐시 생성 전에 상태를 먼저 변경</a:t>
            </a:r>
            <a:r>
              <a:rPr lang="ko-KR" altLang="en-US" dirty="0"/>
              <a:t>하여 캐시에 반영하여 현재 생성중임을 표시</a:t>
            </a:r>
            <a:r>
              <a:rPr lang="en-US" altLang="ko-KR" dirty="0"/>
              <a:t>. </a:t>
            </a:r>
            <a:r>
              <a:rPr lang="ko-KR" altLang="en-US" dirty="0"/>
              <a:t>캐시생성 완료후에 다시 결과값과 함께 상태변경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이후 캐시생성 시도가 발생하는 경우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b="1" dirty="0">
                <a:solidFill>
                  <a:srgbClr val="FF8F8F"/>
                </a:solidFill>
              </a:rPr>
              <a:t>상태</a:t>
            </a:r>
            <a:r>
              <a:rPr lang="ko-KR" altLang="en-US" b="1" dirty="0"/>
              <a:t>를 먼저 확인</a:t>
            </a:r>
            <a:r>
              <a:rPr lang="ko-KR" altLang="en-US" dirty="0"/>
              <a:t>하여 처리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6578523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문제점 해결을 위한 시도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동시간대에 발생하는 캐시생성 중첩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96B8130D-0FEB-4E4A-A4E9-1185C1DD570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상태를 통한 분기 </a:t>
            </a:r>
            <a:r>
              <a:rPr lang="en-US" altLang="ko-KR" dirty="0"/>
              <a:t>(Empty)</a:t>
            </a:r>
            <a:endParaRPr lang="ko-KR" altLang="en-US" dirty="0"/>
          </a:p>
        </p:txBody>
      </p:sp>
      <p:sp>
        <p:nvSpPr>
          <p:cNvPr id="25" name="화살표: 오른쪽 24">
            <a:extLst>
              <a:ext uri="{FF2B5EF4-FFF2-40B4-BE49-F238E27FC236}">
                <a16:creationId xmlns:a16="http://schemas.microsoft.com/office/drawing/2014/main" id="{C92B678F-08CA-44B5-AA00-7CD1DA83528E}"/>
              </a:ext>
            </a:extLst>
          </p:cNvPr>
          <p:cNvSpPr/>
          <p:nvPr/>
        </p:nvSpPr>
        <p:spPr>
          <a:xfrm>
            <a:off x="620486" y="2362201"/>
            <a:ext cx="11027227" cy="642256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time</a:t>
            </a:r>
            <a:endParaRPr lang="ko-KR" altLang="en-US" sz="16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3663196E-0167-4074-842A-6DAFC8710BB8}"/>
              </a:ext>
            </a:extLst>
          </p:cNvPr>
          <p:cNvSpPr/>
          <p:nvPr/>
        </p:nvSpPr>
        <p:spPr>
          <a:xfrm>
            <a:off x="1310791" y="2852054"/>
            <a:ext cx="1937654" cy="3422698"/>
          </a:xfrm>
          <a:prstGeom prst="rect">
            <a:avLst/>
          </a:prstGeom>
          <a:solidFill>
            <a:srgbClr val="E4E4E4">
              <a:alpha val="80000"/>
            </a:srgbClr>
          </a:solidFill>
          <a:ln w="25400">
            <a:solidFill>
              <a:srgbClr val="868686">
                <a:alpha val="50000"/>
              </a:srgb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dirty="0">
                <a:solidFill>
                  <a:schemeClr val="bg2">
                    <a:lumMod val="50000"/>
                  </a:schemeClr>
                </a:solidFill>
              </a:rPr>
              <a:t>Empty</a:t>
            </a:r>
            <a:endParaRPr lang="ko-KR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DD1C8BE9-7A3C-4774-84B7-CC9853EF3E5A}"/>
              </a:ext>
            </a:extLst>
          </p:cNvPr>
          <p:cNvGrpSpPr/>
          <p:nvPr/>
        </p:nvGrpSpPr>
        <p:grpSpPr>
          <a:xfrm>
            <a:off x="788273" y="3178629"/>
            <a:ext cx="3189516" cy="516171"/>
            <a:chOff x="859970" y="4114804"/>
            <a:chExt cx="3189516" cy="642257"/>
          </a:xfrm>
        </p:grpSpPr>
        <p:sp>
          <p:nvSpPr>
            <p:cNvPr id="68" name="화살표: 오른쪽 67">
              <a:extLst>
                <a:ext uri="{FF2B5EF4-FFF2-40B4-BE49-F238E27FC236}">
                  <a16:creationId xmlns:a16="http://schemas.microsoft.com/office/drawing/2014/main" id="{CFC3D23E-8FB7-4364-A358-CDC53AFE24DD}"/>
                </a:ext>
              </a:extLst>
            </p:cNvPr>
            <p:cNvSpPr/>
            <p:nvPr/>
          </p:nvSpPr>
          <p:spPr>
            <a:xfrm>
              <a:off x="859970" y="4114804"/>
              <a:ext cx="3189516" cy="642257"/>
            </a:xfrm>
            <a:prstGeom prst="rightArrow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558BDA9A-4A4C-4844-90BC-13E3CC809D39}"/>
                </a:ext>
              </a:extLst>
            </p:cNvPr>
            <p:cNvSpPr/>
            <p:nvPr/>
          </p:nvSpPr>
          <p:spPr>
            <a:xfrm>
              <a:off x="1379748" y="4305298"/>
              <a:ext cx="1937653" cy="261268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err="1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C.Delay</a:t>
              </a:r>
              <a:endPara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5A7F4D48-B10F-4960-B885-A6D0810B4FE1}"/>
              </a:ext>
            </a:extLst>
          </p:cNvPr>
          <p:cNvGrpSpPr/>
          <p:nvPr/>
        </p:nvGrpSpPr>
        <p:grpSpPr>
          <a:xfrm>
            <a:off x="1471330" y="3755571"/>
            <a:ext cx="3894391" cy="1044139"/>
            <a:chOff x="1826056" y="3755571"/>
            <a:chExt cx="3894391" cy="1044139"/>
          </a:xfrm>
        </p:grpSpPr>
        <p:grpSp>
          <p:nvGrpSpPr>
            <p:cNvPr id="71" name="그룹 70">
              <a:extLst>
                <a:ext uri="{FF2B5EF4-FFF2-40B4-BE49-F238E27FC236}">
                  <a16:creationId xmlns:a16="http://schemas.microsoft.com/office/drawing/2014/main" id="{C00BA867-916C-43EC-86C7-6C657765AACF}"/>
                </a:ext>
              </a:extLst>
            </p:cNvPr>
            <p:cNvGrpSpPr/>
            <p:nvPr/>
          </p:nvGrpSpPr>
          <p:grpSpPr>
            <a:xfrm>
              <a:off x="1826056" y="3755571"/>
              <a:ext cx="3189516" cy="516171"/>
              <a:chOff x="859970" y="4114804"/>
              <a:chExt cx="3189516" cy="642257"/>
            </a:xfrm>
          </p:grpSpPr>
          <p:sp>
            <p:nvSpPr>
              <p:cNvPr id="75" name="화살표: 오른쪽 74">
                <a:extLst>
                  <a:ext uri="{FF2B5EF4-FFF2-40B4-BE49-F238E27FC236}">
                    <a16:creationId xmlns:a16="http://schemas.microsoft.com/office/drawing/2014/main" id="{06FEDA9C-D323-4F97-A1F8-7ACA0C317756}"/>
                  </a:ext>
                </a:extLst>
              </p:cNvPr>
              <p:cNvSpPr/>
              <p:nvPr/>
            </p:nvSpPr>
            <p:spPr>
              <a:xfrm>
                <a:off x="859970" y="4114804"/>
                <a:ext cx="3189516" cy="642257"/>
              </a:xfrm>
              <a:prstGeom prst="rightArrow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6" name="직사각형 75">
                <a:extLst>
                  <a:ext uri="{FF2B5EF4-FFF2-40B4-BE49-F238E27FC236}">
                    <a16:creationId xmlns:a16="http://schemas.microsoft.com/office/drawing/2014/main" id="{1BF298FB-BF3D-4D3A-9071-C291DF7FCDE4}"/>
                  </a:ext>
                </a:extLst>
              </p:cNvPr>
              <p:cNvSpPr/>
              <p:nvPr/>
            </p:nvSpPr>
            <p:spPr>
              <a:xfrm>
                <a:off x="1379748" y="4305298"/>
                <a:ext cx="1937653" cy="261268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err="1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C.Delay</a:t>
                </a:r>
                <a:endParaRPr lang="ko-KR" altLang="en-US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</p:grpSp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E1B0C216-C7B6-4186-AC4E-8A788FB295AE}"/>
                </a:ext>
              </a:extLst>
            </p:cNvPr>
            <p:cNvGrpSpPr/>
            <p:nvPr/>
          </p:nvGrpSpPr>
          <p:grpSpPr>
            <a:xfrm>
              <a:off x="2530931" y="4283539"/>
              <a:ext cx="3189516" cy="516171"/>
              <a:chOff x="859970" y="4114804"/>
              <a:chExt cx="3189516" cy="642257"/>
            </a:xfrm>
          </p:grpSpPr>
          <p:sp>
            <p:nvSpPr>
              <p:cNvPr id="73" name="화살표: 오른쪽 72">
                <a:extLst>
                  <a:ext uri="{FF2B5EF4-FFF2-40B4-BE49-F238E27FC236}">
                    <a16:creationId xmlns:a16="http://schemas.microsoft.com/office/drawing/2014/main" id="{522DB2DD-3E49-4520-ABF3-EC93DCD1F476}"/>
                  </a:ext>
                </a:extLst>
              </p:cNvPr>
              <p:cNvSpPr/>
              <p:nvPr/>
            </p:nvSpPr>
            <p:spPr>
              <a:xfrm>
                <a:off x="859970" y="4114804"/>
                <a:ext cx="3189516" cy="642257"/>
              </a:xfrm>
              <a:prstGeom prst="rightArrow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4" name="직사각형 73">
                <a:extLst>
                  <a:ext uri="{FF2B5EF4-FFF2-40B4-BE49-F238E27FC236}">
                    <a16:creationId xmlns:a16="http://schemas.microsoft.com/office/drawing/2014/main" id="{67CE6474-E3B0-459B-8C60-5970FD979A6F}"/>
                  </a:ext>
                </a:extLst>
              </p:cNvPr>
              <p:cNvSpPr/>
              <p:nvPr/>
            </p:nvSpPr>
            <p:spPr>
              <a:xfrm>
                <a:off x="1379748" y="4305298"/>
                <a:ext cx="1937653" cy="261268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err="1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C.Delay</a:t>
                </a:r>
                <a:endParaRPr lang="ko-KR" altLang="en-US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</p:grpSp>
      </p:grp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2E00952B-4CBE-491E-BCC8-8FF2B73B9703}"/>
              </a:ext>
            </a:extLst>
          </p:cNvPr>
          <p:cNvGrpSpPr/>
          <p:nvPr/>
        </p:nvGrpSpPr>
        <p:grpSpPr>
          <a:xfrm>
            <a:off x="2935464" y="4963902"/>
            <a:ext cx="1856014" cy="1185439"/>
            <a:chOff x="3290190" y="4963902"/>
            <a:chExt cx="1856014" cy="1185439"/>
          </a:xfrm>
        </p:grpSpPr>
        <p:grpSp>
          <p:nvGrpSpPr>
            <p:cNvPr id="78" name="그룹 77">
              <a:extLst>
                <a:ext uri="{FF2B5EF4-FFF2-40B4-BE49-F238E27FC236}">
                  <a16:creationId xmlns:a16="http://schemas.microsoft.com/office/drawing/2014/main" id="{8E1762A7-5732-4812-B02F-ABB66EEF78B3}"/>
                </a:ext>
              </a:extLst>
            </p:cNvPr>
            <p:cNvGrpSpPr/>
            <p:nvPr/>
          </p:nvGrpSpPr>
          <p:grpSpPr>
            <a:xfrm>
              <a:off x="3290190" y="4963902"/>
              <a:ext cx="1336236" cy="516171"/>
              <a:chOff x="859970" y="4114804"/>
              <a:chExt cx="1336236" cy="642257"/>
            </a:xfrm>
          </p:grpSpPr>
          <p:sp>
            <p:nvSpPr>
              <p:cNvPr id="82" name="화살표: 오른쪽 81">
                <a:extLst>
                  <a:ext uri="{FF2B5EF4-FFF2-40B4-BE49-F238E27FC236}">
                    <a16:creationId xmlns:a16="http://schemas.microsoft.com/office/drawing/2014/main" id="{48376208-CB8E-44FD-9745-97E3AD19DC75}"/>
                  </a:ext>
                </a:extLst>
              </p:cNvPr>
              <p:cNvSpPr/>
              <p:nvPr/>
            </p:nvSpPr>
            <p:spPr>
              <a:xfrm>
                <a:off x="859970" y="4114804"/>
                <a:ext cx="1336236" cy="642257"/>
              </a:xfrm>
              <a:prstGeom prst="rightArrow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3" name="직사각형 82">
                <a:extLst>
                  <a:ext uri="{FF2B5EF4-FFF2-40B4-BE49-F238E27FC236}">
                    <a16:creationId xmlns:a16="http://schemas.microsoft.com/office/drawing/2014/main" id="{E4F4F21A-6D82-4EF2-9D23-9957DC06FB94}"/>
                  </a:ext>
                </a:extLst>
              </p:cNvPr>
              <p:cNvSpPr/>
              <p:nvPr/>
            </p:nvSpPr>
            <p:spPr>
              <a:xfrm>
                <a:off x="1379748" y="4305298"/>
                <a:ext cx="108889" cy="261268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</p:grpSp>
        <p:grpSp>
          <p:nvGrpSpPr>
            <p:cNvPr id="79" name="그룹 78">
              <a:extLst>
                <a:ext uri="{FF2B5EF4-FFF2-40B4-BE49-F238E27FC236}">
                  <a16:creationId xmlns:a16="http://schemas.microsoft.com/office/drawing/2014/main" id="{36D6A4E8-E1A9-47BB-9DD6-6BAB519634E5}"/>
                </a:ext>
              </a:extLst>
            </p:cNvPr>
            <p:cNvGrpSpPr/>
            <p:nvPr/>
          </p:nvGrpSpPr>
          <p:grpSpPr>
            <a:xfrm>
              <a:off x="3809968" y="5633170"/>
              <a:ext cx="1336236" cy="516171"/>
              <a:chOff x="859970" y="4114804"/>
              <a:chExt cx="1336236" cy="642257"/>
            </a:xfrm>
          </p:grpSpPr>
          <p:sp>
            <p:nvSpPr>
              <p:cNvPr id="80" name="화살표: 오른쪽 79">
                <a:extLst>
                  <a:ext uri="{FF2B5EF4-FFF2-40B4-BE49-F238E27FC236}">
                    <a16:creationId xmlns:a16="http://schemas.microsoft.com/office/drawing/2014/main" id="{A9C4D541-25CF-4807-90CD-CDF5440BE4DD}"/>
                  </a:ext>
                </a:extLst>
              </p:cNvPr>
              <p:cNvSpPr/>
              <p:nvPr/>
            </p:nvSpPr>
            <p:spPr>
              <a:xfrm>
                <a:off x="859970" y="4114804"/>
                <a:ext cx="1336236" cy="642257"/>
              </a:xfrm>
              <a:prstGeom prst="rightArrow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1" name="직사각형 80">
                <a:extLst>
                  <a:ext uri="{FF2B5EF4-FFF2-40B4-BE49-F238E27FC236}">
                    <a16:creationId xmlns:a16="http://schemas.microsoft.com/office/drawing/2014/main" id="{9CF97277-B6BB-4529-A34D-C2C9E68BA7B0}"/>
                  </a:ext>
                </a:extLst>
              </p:cNvPr>
              <p:cNvSpPr/>
              <p:nvPr/>
            </p:nvSpPr>
            <p:spPr>
              <a:xfrm>
                <a:off x="1379748" y="4305298"/>
                <a:ext cx="108889" cy="261268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</p:grpSp>
      </p:grpSp>
      <p:sp>
        <p:nvSpPr>
          <p:cNvPr id="85" name="순서도: 처리 84">
            <a:extLst>
              <a:ext uri="{FF2B5EF4-FFF2-40B4-BE49-F238E27FC236}">
                <a16:creationId xmlns:a16="http://schemas.microsoft.com/office/drawing/2014/main" id="{A4536F49-009A-473B-B9DC-8D3E3EB91C10}"/>
              </a:ext>
            </a:extLst>
          </p:cNvPr>
          <p:cNvSpPr/>
          <p:nvPr/>
        </p:nvSpPr>
        <p:spPr>
          <a:xfrm>
            <a:off x="1087821" y="3727458"/>
            <a:ext cx="4422228" cy="1169011"/>
          </a:xfrm>
          <a:prstGeom prst="flowChartProcess">
            <a:avLst/>
          </a:prstGeom>
          <a:noFill/>
          <a:ln w="3810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5" name="그룹 134">
            <a:extLst>
              <a:ext uri="{FF2B5EF4-FFF2-40B4-BE49-F238E27FC236}">
                <a16:creationId xmlns:a16="http://schemas.microsoft.com/office/drawing/2014/main" id="{CB4CF0C2-F195-4B07-AF55-582CAC852D5F}"/>
              </a:ext>
            </a:extLst>
          </p:cNvPr>
          <p:cNvGrpSpPr/>
          <p:nvPr/>
        </p:nvGrpSpPr>
        <p:grpSpPr>
          <a:xfrm>
            <a:off x="49181" y="2372564"/>
            <a:ext cx="10862069" cy="4126736"/>
            <a:chOff x="49181" y="2372564"/>
            <a:chExt cx="10862069" cy="4126736"/>
          </a:xfrm>
        </p:grpSpPr>
        <p:grpSp>
          <p:nvGrpSpPr>
            <p:cNvPr id="134" name="그룹 133">
              <a:extLst>
                <a:ext uri="{FF2B5EF4-FFF2-40B4-BE49-F238E27FC236}">
                  <a16:creationId xmlns:a16="http://schemas.microsoft.com/office/drawing/2014/main" id="{463D54F3-6B47-4A71-BA2A-67244FC5650B}"/>
                </a:ext>
              </a:extLst>
            </p:cNvPr>
            <p:cNvGrpSpPr/>
            <p:nvPr/>
          </p:nvGrpSpPr>
          <p:grpSpPr>
            <a:xfrm>
              <a:off x="7032932" y="2852054"/>
              <a:ext cx="3878318" cy="3422698"/>
              <a:chOff x="7032932" y="2852054"/>
              <a:chExt cx="3878318" cy="3422698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76AC6FDD-30EB-4ED5-A7F8-36B069F65522}"/>
                  </a:ext>
                </a:extLst>
              </p:cNvPr>
              <p:cNvSpPr/>
              <p:nvPr/>
            </p:nvSpPr>
            <p:spPr>
              <a:xfrm>
                <a:off x="7555450" y="2852054"/>
                <a:ext cx="1937654" cy="3422698"/>
              </a:xfrm>
              <a:prstGeom prst="rect">
                <a:avLst/>
              </a:prstGeom>
              <a:solidFill>
                <a:srgbClr val="E4E4E4">
                  <a:alpha val="80000"/>
                </a:srgbClr>
              </a:solidFill>
              <a:ln w="25400">
                <a:solidFill>
                  <a:srgbClr val="868686">
                    <a:alpha val="50000"/>
                  </a:srgb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ko-KR">
                    <a:solidFill>
                      <a:schemeClr val="bg2">
                        <a:lumMod val="50000"/>
                      </a:schemeClr>
                    </a:solidFill>
                  </a:rPr>
                  <a:t>Empty</a:t>
                </a:r>
                <a:endParaRPr lang="ko-KR" altLang="en-US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6E999470-42BB-4AB9-865B-77151B763172}"/>
                  </a:ext>
                </a:extLst>
              </p:cNvPr>
              <p:cNvGrpSpPr/>
              <p:nvPr/>
            </p:nvGrpSpPr>
            <p:grpSpPr>
              <a:xfrm>
                <a:off x="7032932" y="3178630"/>
                <a:ext cx="2891418" cy="510958"/>
                <a:chOff x="859970" y="4114804"/>
                <a:chExt cx="3189516" cy="642257"/>
              </a:xfrm>
            </p:grpSpPr>
            <p:sp>
              <p:nvSpPr>
                <p:cNvPr id="9" name="화살표: 오른쪽 8">
                  <a:extLst>
                    <a:ext uri="{FF2B5EF4-FFF2-40B4-BE49-F238E27FC236}">
                      <a16:creationId xmlns:a16="http://schemas.microsoft.com/office/drawing/2014/main" id="{5805628F-B771-4FB9-84E5-C5A71C10D19D}"/>
                    </a:ext>
                  </a:extLst>
                </p:cNvPr>
                <p:cNvSpPr/>
                <p:nvPr/>
              </p:nvSpPr>
              <p:spPr>
                <a:xfrm>
                  <a:off x="859970" y="4114804"/>
                  <a:ext cx="3189516" cy="642257"/>
                </a:xfrm>
                <a:prstGeom prst="rightArrow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" name="직사각형 9">
                  <a:extLst>
                    <a:ext uri="{FF2B5EF4-FFF2-40B4-BE49-F238E27FC236}">
                      <a16:creationId xmlns:a16="http://schemas.microsoft.com/office/drawing/2014/main" id="{BAD736C7-C8B0-4311-B7F1-74D97B8AFA8E}"/>
                    </a:ext>
                  </a:extLst>
                </p:cNvPr>
                <p:cNvSpPr/>
                <p:nvPr/>
              </p:nvSpPr>
              <p:spPr>
                <a:xfrm>
                  <a:off x="1431922" y="4305299"/>
                  <a:ext cx="2137421" cy="261268"/>
                </a:xfrm>
                <a:prstGeom prst="rect">
                  <a:avLst/>
                </a:prstGeom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 err="1">
                      <a:latin typeface="나눔스퀘어_ac Bold" panose="020B0600000101010101" pitchFamily="50" charset="-127"/>
                      <a:ea typeface="나눔스퀘어_ac Bold" panose="020B0600000101010101" pitchFamily="50" charset="-127"/>
                    </a:rPr>
                    <a:t>C.Delay</a:t>
                  </a:r>
                  <a:endParaRPr lang="ko-KR" altLang="en-US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endParaRPr>
                </a:p>
              </p:txBody>
            </p:sp>
          </p:grpSp>
          <p:grpSp>
            <p:nvGrpSpPr>
              <p:cNvPr id="19" name="그룹 18">
                <a:extLst>
                  <a:ext uri="{FF2B5EF4-FFF2-40B4-BE49-F238E27FC236}">
                    <a16:creationId xmlns:a16="http://schemas.microsoft.com/office/drawing/2014/main" id="{CFBA683F-22DF-4B60-9B4F-FB0AF00BEBF3}"/>
                  </a:ext>
                </a:extLst>
              </p:cNvPr>
              <p:cNvGrpSpPr/>
              <p:nvPr/>
            </p:nvGrpSpPr>
            <p:grpSpPr>
              <a:xfrm>
                <a:off x="9180123" y="4963903"/>
                <a:ext cx="1211349" cy="510958"/>
                <a:chOff x="859970" y="4114804"/>
                <a:chExt cx="1336236" cy="642257"/>
              </a:xfrm>
            </p:grpSpPr>
            <p:sp>
              <p:nvSpPr>
                <p:cNvPr id="23" name="화살표: 오른쪽 22">
                  <a:extLst>
                    <a:ext uri="{FF2B5EF4-FFF2-40B4-BE49-F238E27FC236}">
                      <a16:creationId xmlns:a16="http://schemas.microsoft.com/office/drawing/2014/main" id="{43085F2A-2E10-4007-AE3F-D57D3BBCCB10}"/>
                    </a:ext>
                  </a:extLst>
                </p:cNvPr>
                <p:cNvSpPr/>
                <p:nvPr/>
              </p:nvSpPr>
              <p:spPr>
                <a:xfrm>
                  <a:off x="859970" y="4114804"/>
                  <a:ext cx="1336236" cy="642257"/>
                </a:xfrm>
                <a:prstGeom prst="rightArrow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4" name="직사각형 23">
                  <a:extLst>
                    <a:ext uri="{FF2B5EF4-FFF2-40B4-BE49-F238E27FC236}">
                      <a16:creationId xmlns:a16="http://schemas.microsoft.com/office/drawing/2014/main" id="{E902C4C1-ED7B-4764-8C2F-6665472899AE}"/>
                    </a:ext>
                  </a:extLst>
                </p:cNvPr>
                <p:cNvSpPr/>
                <p:nvPr/>
              </p:nvSpPr>
              <p:spPr>
                <a:xfrm>
                  <a:off x="1379748" y="4305298"/>
                  <a:ext cx="108889" cy="261268"/>
                </a:xfrm>
                <a:prstGeom prst="rect">
                  <a:avLst/>
                </a:prstGeom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endParaRPr>
                </a:p>
              </p:txBody>
            </p:sp>
          </p:grpSp>
          <p:grpSp>
            <p:nvGrpSpPr>
              <p:cNvPr id="20" name="그룹 19">
                <a:extLst>
                  <a:ext uri="{FF2B5EF4-FFF2-40B4-BE49-F238E27FC236}">
                    <a16:creationId xmlns:a16="http://schemas.microsoft.com/office/drawing/2014/main" id="{820EB182-8824-4C0D-811E-43ADB560CB97}"/>
                  </a:ext>
                </a:extLst>
              </p:cNvPr>
              <p:cNvGrpSpPr/>
              <p:nvPr/>
            </p:nvGrpSpPr>
            <p:grpSpPr>
              <a:xfrm>
                <a:off x="9699901" y="5633171"/>
                <a:ext cx="1211349" cy="510958"/>
                <a:chOff x="859970" y="4114804"/>
                <a:chExt cx="1336236" cy="642257"/>
              </a:xfrm>
            </p:grpSpPr>
            <p:sp>
              <p:nvSpPr>
                <p:cNvPr id="21" name="화살표: 오른쪽 20">
                  <a:extLst>
                    <a:ext uri="{FF2B5EF4-FFF2-40B4-BE49-F238E27FC236}">
                      <a16:creationId xmlns:a16="http://schemas.microsoft.com/office/drawing/2014/main" id="{F5E6E24A-115E-4162-B10D-BF586ECDB811}"/>
                    </a:ext>
                  </a:extLst>
                </p:cNvPr>
                <p:cNvSpPr/>
                <p:nvPr/>
              </p:nvSpPr>
              <p:spPr>
                <a:xfrm>
                  <a:off x="859970" y="4114804"/>
                  <a:ext cx="1336236" cy="642257"/>
                </a:xfrm>
                <a:prstGeom prst="rightArrow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2" name="직사각형 21">
                  <a:extLst>
                    <a:ext uri="{FF2B5EF4-FFF2-40B4-BE49-F238E27FC236}">
                      <a16:creationId xmlns:a16="http://schemas.microsoft.com/office/drawing/2014/main" id="{5891ACCB-8234-4C12-B25C-3AA4A4D99D1A}"/>
                    </a:ext>
                  </a:extLst>
                </p:cNvPr>
                <p:cNvSpPr/>
                <p:nvPr/>
              </p:nvSpPr>
              <p:spPr>
                <a:xfrm>
                  <a:off x="1379748" y="4305298"/>
                  <a:ext cx="108889" cy="261268"/>
                </a:xfrm>
                <a:prstGeom prst="rect">
                  <a:avLst/>
                </a:prstGeom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endParaRPr>
                </a:p>
              </p:txBody>
            </p:sp>
          </p:grpSp>
          <p:grpSp>
            <p:nvGrpSpPr>
              <p:cNvPr id="26" name="그룹 25">
                <a:extLst>
                  <a:ext uri="{FF2B5EF4-FFF2-40B4-BE49-F238E27FC236}">
                    <a16:creationId xmlns:a16="http://schemas.microsoft.com/office/drawing/2014/main" id="{64B96E10-33DE-461A-B318-E1642ADDEBB8}"/>
                  </a:ext>
                </a:extLst>
              </p:cNvPr>
              <p:cNvGrpSpPr/>
              <p:nvPr/>
            </p:nvGrpSpPr>
            <p:grpSpPr>
              <a:xfrm>
                <a:off x="7734413" y="3718293"/>
                <a:ext cx="2189937" cy="510958"/>
                <a:chOff x="859969" y="4114804"/>
                <a:chExt cx="2415714" cy="642257"/>
              </a:xfrm>
            </p:grpSpPr>
            <p:sp>
              <p:nvSpPr>
                <p:cNvPr id="27" name="화살표: 오른쪽 26">
                  <a:extLst>
                    <a:ext uri="{FF2B5EF4-FFF2-40B4-BE49-F238E27FC236}">
                      <a16:creationId xmlns:a16="http://schemas.microsoft.com/office/drawing/2014/main" id="{5914A5DC-7366-4F83-87F6-005D6F313498}"/>
                    </a:ext>
                  </a:extLst>
                </p:cNvPr>
                <p:cNvSpPr/>
                <p:nvPr/>
              </p:nvSpPr>
              <p:spPr>
                <a:xfrm>
                  <a:off x="859969" y="4114804"/>
                  <a:ext cx="2415714" cy="642257"/>
                </a:xfrm>
                <a:prstGeom prst="rightArrow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/>
                </a:p>
              </p:txBody>
            </p:sp>
            <p:sp>
              <p:nvSpPr>
                <p:cNvPr id="28" name="직사각형 27">
                  <a:extLst>
                    <a:ext uri="{FF2B5EF4-FFF2-40B4-BE49-F238E27FC236}">
                      <a16:creationId xmlns:a16="http://schemas.microsoft.com/office/drawing/2014/main" id="{26D34229-B2F6-4914-974E-70D5969F1D01}"/>
                    </a:ext>
                  </a:extLst>
                </p:cNvPr>
                <p:cNvSpPr/>
                <p:nvPr/>
              </p:nvSpPr>
              <p:spPr>
                <a:xfrm>
                  <a:off x="1431922" y="4305299"/>
                  <a:ext cx="1363618" cy="261268"/>
                </a:xfrm>
                <a:prstGeom prst="rect">
                  <a:avLst/>
                </a:prstGeom>
              </p:spPr>
              <p:style>
                <a:lnRef idx="1">
                  <a:schemeClr val="accent6"/>
                </a:lnRef>
                <a:fillRef idx="3">
                  <a:schemeClr val="accent6"/>
                </a:fillRef>
                <a:effectRef idx="2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 err="1">
                      <a:latin typeface="나눔스퀘어_ac Bold" panose="020B0600000101010101" pitchFamily="50" charset="-127"/>
                      <a:ea typeface="나눔스퀘어_ac Bold" panose="020B0600000101010101" pitchFamily="50" charset="-127"/>
                    </a:rPr>
                    <a:t>C.Wait</a:t>
                  </a:r>
                  <a:endParaRPr lang="ko-KR" altLang="en-US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endParaRPr>
                </a:p>
              </p:txBody>
            </p:sp>
          </p:grp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DBC71D52-CE5C-4FA5-B96F-FBB478123A77}"/>
                  </a:ext>
                </a:extLst>
              </p:cNvPr>
              <p:cNvGrpSpPr/>
              <p:nvPr/>
            </p:nvGrpSpPr>
            <p:grpSpPr>
              <a:xfrm>
                <a:off x="8165213" y="4305255"/>
                <a:ext cx="1759137" cy="510958"/>
                <a:chOff x="859970" y="4114804"/>
                <a:chExt cx="1940500" cy="642257"/>
              </a:xfrm>
            </p:grpSpPr>
            <p:sp>
              <p:nvSpPr>
                <p:cNvPr id="30" name="화살표: 오른쪽 29">
                  <a:extLst>
                    <a:ext uri="{FF2B5EF4-FFF2-40B4-BE49-F238E27FC236}">
                      <a16:creationId xmlns:a16="http://schemas.microsoft.com/office/drawing/2014/main" id="{CEBCE6B6-2559-4A2C-B444-536202DC56A7}"/>
                    </a:ext>
                  </a:extLst>
                </p:cNvPr>
                <p:cNvSpPr/>
                <p:nvPr/>
              </p:nvSpPr>
              <p:spPr>
                <a:xfrm>
                  <a:off x="859970" y="4114804"/>
                  <a:ext cx="1940500" cy="642257"/>
                </a:xfrm>
                <a:prstGeom prst="rightArrow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1" name="직사각형 30">
                  <a:extLst>
                    <a:ext uri="{FF2B5EF4-FFF2-40B4-BE49-F238E27FC236}">
                      <a16:creationId xmlns:a16="http://schemas.microsoft.com/office/drawing/2014/main" id="{3E23E284-A7BB-4D58-9E66-D5533A51FD8F}"/>
                    </a:ext>
                  </a:extLst>
                </p:cNvPr>
                <p:cNvSpPr/>
                <p:nvPr/>
              </p:nvSpPr>
              <p:spPr>
                <a:xfrm>
                  <a:off x="1431922" y="4305299"/>
                  <a:ext cx="897278" cy="261268"/>
                </a:xfrm>
                <a:prstGeom prst="rect">
                  <a:avLst/>
                </a:prstGeom>
              </p:spPr>
              <p:style>
                <a:lnRef idx="1">
                  <a:schemeClr val="accent6"/>
                </a:lnRef>
                <a:fillRef idx="3">
                  <a:schemeClr val="accent6"/>
                </a:fillRef>
                <a:effectRef idx="2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600" dirty="0" err="1">
                      <a:latin typeface="나눔스퀘어_ac Bold" panose="020B0600000101010101" pitchFamily="50" charset="-127"/>
                      <a:ea typeface="나눔스퀘어_ac Bold" panose="020B0600000101010101" pitchFamily="50" charset="-127"/>
                    </a:rPr>
                    <a:t>C.Wait</a:t>
                  </a:r>
                  <a:endParaRPr lang="ko-KR" altLang="en-US" sz="1600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endParaRPr>
                </a:p>
              </p:txBody>
            </p:sp>
          </p:grpSp>
          <p:sp>
            <p:nvSpPr>
              <p:cNvPr id="87" name="순서도: 처리 86">
                <a:extLst>
                  <a:ext uri="{FF2B5EF4-FFF2-40B4-BE49-F238E27FC236}">
                    <a16:creationId xmlns:a16="http://schemas.microsoft.com/office/drawing/2014/main" id="{734893F2-ED41-4B71-8561-F12BB5BBBDC9}"/>
                  </a:ext>
                </a:extLst>
              </p:cNvPr>
              <p:cNvSpPr/>
              <p:nvPr/>
            </p:nvSpPr>
            <p:spPr>
              <a:xfrm>
                <a:off x="7300945" y="3727458"/>
                <a:ext cx="2968867" cy="1169011"/>
              </a:xfrm>
              <a:prstGeom prst="flowChartProcess">
                <a:avLst/>
              </a:prstGeom>
              <a:noFill/>
              <a:ln w="38100">
                <a:solidFill>
                  <a:schemeClr val="accent6">
                    <a:lumMod val="60000"/>
                    <a:lumOff val="40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27" name="곱하기 기호 126">
              <a:extLst>
                <a:ext uri="{FF2B5EF4-FFF2-40B4-BE49-F238E27FC236}">
                  <a16:creationId xmlns:a16="http://schemas.microsoft.com/office/drawing/2014/main" id="{569BC309-D0F2-46E7-B63B-5941AAC24DB3}"/>
                </a:ext>
              </a:extLst>
            </p:cNvPr>
            <p:cNvSpPr/>
            <p:nvPr/>
          </p:nvSpPr>
          <p:spPr>
            <a:xfrm>
              <a:off x="49181" y="2372564"/>
              <a:ext cx="6264687" cy="4126736"/>
            </a:xfrm>
            <a:prstGeom prst="mathMultiply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3A79FDFB-C380-4771-91BC-A3B17C6F7762}"/>
              </a:ext>
            </a:extLst>
          </p:cNvPr>
          <p:cNvSpPr/>
          <p:nvPr/>
        </p:nvSpPr>
        <p:spPr>
          <a:xfrm>
            <a:off x="7546697" y="2852054"/>
            <a:ext cx="88327" cy="3422698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6473DCED-D8FC-410B-8BC6-F63844EF3D53}"/>
              </a:ext>
            </a:extLst>
          </p:cNvPr>
          <p:cNvSpPr/>
          <p:nvPr/>
        </p:nvSpPr>
        <p:spPr>
          <a:xfrm>
            <a:off x="9407028" y="2852054"/>
            <a:ext cx="88327" cy="3422698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B76B6F95-7483-4125-BF44-B2A53EF58DF2}"/>
              </a:ext>
            </a:extLst>
          </p:cNvPr>
          <p:cNvGrpSpPr/>
          <p:nvPr/>
        </p:nvGrpSpPr>
        <p:grpSpPr>
          <a:xfrm>
            <a:off x="6270261" y="3973772"/>
            <a:ext cx="2413448" cy="1666614"/>
            <a:chOff x="6150509" y="3973772"/>
            <a:chExt cx="2413448" cy="1666614"/>
          </a:xfrm>
        </p:grpSpPr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E8A887C4-DB77-4ECB-80E6-197C77D5B213}"/>
                </a:ext>
              </a:extLst>
            </p:cNvPr>
            <p:cNvSpPr txBox="1"/>
            <p:nvPr/>
          </p:nvSpPr>
          <p:spPr>
            <a:xfrm>
              <a:off x="6150509" y="4994055"/>
              <a:ext cx="117211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120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defRPr>
              </a:lvl1pPr>
            </a:lstStyle>
            <a:p>
              <a:r>
                <a:rPr lang="en-US" altLang="ko-KR" dirty="0"/>
                <a:t>2. </a:t>
              </a:r>
            </a:p>
            <a:p>
              <a:r>
                <a:rPr lang="en-US" altLang="ko-KR" dirty="0"/>
                <a:t>Check Status </a:t>
              </a:r>
            </a:p>
            <a:p>
              <a:r>
                <a:rPr lang="en-US" altLang="ko-KR" dirty="0"/>
                <a:t>and Wait</a:t>
              </a:r>
              <a:endParaRPr lang="ko-KR" altLang="en-US" dirty="0"/>
            </a:p>
          </p:txBody>
        </p:sp>
        <p:cxnSp>
          <p:nvCxnSpPr>
            <p:cNvPr id="95" name="직선 화살표 연결선 94">
              <a:extLst>
                <a:ext uri="{FF2B5EF4-FFF2-40B4-BE49-F238E27FC236}">
                  <a16:creationId xmlns:a16="http://schemas.microsoft.com/office/drawing/2014/main" id="{0190625B-916C-4C5A-96F0-ACA0AC9A312F}"/>
                </a:ext>
              </a:extLst>
            </p:cNvPr>
            <p:cNvCxnSpPr>
              <a:cxnSpLocks/>
              <a:stCxn id="28" idx="1"/>
            </p:cNvCxnSpPr>
            <p:nvPr/>
          </p:nvCxnSpPr>
          <p:spPr>
            <a:xfrm flipH="1">
              <a:off x="6424842" y="3973772"/>
              <a:ext cx="1708316" cy="102028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화살표 연결선 95">
              <a:extLst>
                <a:ext uri="{FF2B5EF4-FFF2-40B4-BE49-F238E27FC236}">
                  <a16:creationId xmlns:a16="http://schemas.microsoft.com/office/drawing/2014/main" id="{23403751-4AEF-4AC7-8DD9-BC8C5BD1F502}"/>
                </a:ext>
              </a:extLst>
            </p:cNvPr>
            <p:cNvCxnSpPr>
              <a:cxnSpLocks/>
              <a:stCxn id="31" idx="1"/>
            </p:cNvCxnSpPr>
            <p:nvPr/>
          </p:nvCxnSpPr>
          <p:spPr>
            <a:xfrm flipH="1">
              <a:off x="6482911" y="4560734"/>
              <a:ext cx="2081046" cy="49589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2" name="그룹 121">
            <a:extLst>
              <a:ext uri="{FF2B5EF4-FFF2-40B4-BE49-F238E27FC236}">
                <a16:creationId xmlns:a16="http://schemas.microsoft.com/office/drawing/2014/main" id="{64DA18D1-B8EC-46CD-9E04-6E85BF496E1E}"/>
              </a:ext>
            </a:extLst>
          </p:cNvPr>
          <p:cNvGrpSpPr/>
          <p:nvPr/>
        </p:nvGrpSpPr>
        <p:grpSpPr>
          <a:xfrm>
            <a:off x="6281741" y="3429000"/>
            <a:ext cx="1269688" cy="841589"/>
            <a:chOff x="6161989" y="3429000"/>
            <a:chExt cx="1269688" cy="841589"/>
          </a:xfrm>
        </p:grpSpPr>
        <p:cxnSp>
          <p:nvCxnSpPr>
            <p:cNvPr id="88" name="직선 화살표 연결선 87">
              <a:extLst>
                <a:ext uri="{FF2B5EF4-FFF2-40B4-BE49-F238E27FC236}">
                  <a16:creationId xmlns:a16="http://schemas.microsoft.com/office/drawing/2014/main" id="{20459B87-8ED0-4BA0-A58C-63B2FFC4A5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81953" y="3429000"/>
              <a:ext cx="749724" cy="26058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C6C70DBB-1D8C-422D-BFA5-C4ABE4559422}"/>
                </a:ext>
              </a:extLst>
            </p:cNvPr>
            <p:cNvSpPr txBox="1"/>
            <p:nvPr/>
          </p:nvSpPr>
          <p:spPr>
            <a:xfrm>
              <a:off x="6161989" y="3624258"/>
              <a:ext cx="96853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1. </a:t>
              </a:r>
            </a:p>
            <a:p>
              <a:r>
                <a:rPr lang="en-US" altLang="ko-KR" sz="1200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Set Status </a:t>
              </a:r>
            </a:p>
            <a:p>
              <a:r>
                <a:rPr lang="en-US" altLang="ko-KR" sz="1200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Creating</a:t>
              </a:r>
              <a:endParaRPr lang="ko-KR" alt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125" name="그룹 124">
            <a:extLst>
              <a:ext uri="{FF2B5EF4-FFF2-40B4-BE49-F238E27FC236}">
                <a16:creationId xmlns:a16="http://schemas.microsoft.com/office/drawing/2014/main" id="{C97868B9-C686-4BF1-B437-12EBD39C906B}"/>
              </a:ext>
            </a:extLst>
          </p:cNvPr>
          <p:cNvGrpSpPr/>
          <p:nvPr/>
        </p:nvGrpSpPr>
        <p:grpSpPr>
          <a:xfrm>
            <a:off x="9489082" y="3973772"/>
            <a:ext cx="2127770" cy="1116022"/>
            <a:chOff x="9369330" y="3973772"/>
            <a:chExt cx="2127770" cy="1116022"/>
          </a:xfrm>
        </p:grpSpPr>
        <p:cxnSp>
          <p:nvCxnSpPr>
            <p:cNvPr id="106" name="직선 화살표 연결선 105">
              <a:extLst>
                <a:ext uri="{FF2B5EF4-FFF2-40B4-BE49-F238E27FC236}">
                  <a16:creationId xmlns:a16="http://schemas.microsoft.com/office/drawing/2014/main" id="{37FF842D-94A3-4372-8C35-E70DB4424DCB}"/>
                </a:ext>
              </a:extLst>
            </p:cNvPr>
            <p:cNvCxnSpPr>
              <a:cxnSpLocks/>
              <a:stCxn id="28" idx="3"/>
            </p:cNvCxnSpPr>
            <p:nvPr/>
          </p:nvCxnSpPr>
          <p:spPr>
            <a:xfrm>
              <a:off x="9369330" y="3973772"/>
              <a:ext cx="1026482" cy="60559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29D450BD-907B-44CC-B583-AADD438DAC88}"/>
                </a:ext>
              </a:extLst>
            </p:cNvPr>
            <p:cNvSpPr txBox="1"/>
            <p:nvPr/>
          </p:nvSpPr>
          <p:spPr>
            <a:xfrm>
              <a:off x="10353774" y="4443463"/>
              <a:ext cx="114332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120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defRPr>
              </a:lvl1pPr>
            </a:lstStyle>
            <a:p>
              <a:r>
                <a:rPr lang="en-US" altLang="ko-KR" dirty="0"/>
                <a:t>4. </a:t>
              </a:r>
            </a:p>
            <a:p>
              <a:r>
                <a:rPr lang="en-US" altLang="ko-KR" dirty="0"/>
                <a:t>Get Cache </a:t>
              </a:r>
            </a:p>
            <a:p>
              <a:r>
                <a:rPr lang="en-US" altLang="ko-KR" dirty="0"/>
                <a:t>and Continue</a:t>
              </a:r>
              <a:endParaRPr lang="ko-KR" altLang="en-US" dirty="0"/>
            </a:p>
          </p:txBody>
        </p:sp>
        <p:cxnSp>
          <p:nvCxnSpPr>
            <p:cNvPr id="109" name="직선 화살표 연결선 108">
              <a:extLst>
                <a:ext uri="{FF2B5EF4-FFF2-40B4-BE49-F238E27FC236}">
                  <a16:creationId xmlns:a16="http://schemas.microsoft.com/office/drawing/2014/main" id="{316A5E2D-C6C0-4625-B4FD-6F79A062686E}"/>
                </a:ext>
              </a:extLst>
            </p:cNvPr>
            <p:cNvCxnSpPr>
              <a:cxnSpLocks/>
              <a:stCxn id="31" idx="3"/>
            </p:cNvCxnSpPr>
            <p:nvPr/>
          </p:nvCxnSpPr>
          <p:spPr>
            <a:xfrm>
              <a:off x="9377374" y="4560734"/>
              <a:ext cx="957413" cy="8587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5FD9B470-9835-422D-9899-291895771A18}"/>
              </a:ext>
            </a:extLst>
          </p:cNvPr>
          <p:cNvGrpSpPr/>
          <p:nvPr/>
        </p:nvGrpSpPr>
        <p:grpSpPr>
          <a:xfrm>
            <a:off x="9489082" y="3028540"/>
            <a:ext cx="1730707" cy="646331"/>
            <a:chOff x="9369330" y="3028540"/>
            <a:chExt cx="1730707" cy="646331"/>
          </a:xfrm>
        </p:grpSpPr>
        <p:cxnSp>
          <p:nvCxnSpPr>
            <p:cNvPr id="103" name="직선 화살표 연결선 102">
              <a:extLst>
                <a:ext uri="{FF2B5EF4-FFF2-40B4-BE49-F238E27FC236}">
                  <a16:creationId xmlns:a16="http://schemas.microsoft.com/office/drawing/2014/main" id="{1FD2FFEF-EC19-45BF-9788-37D6C9F9A829}"/>
                </a:ext>
              </a:extLst>
            </p:cNvPr>
            <p:cNvCxnSpPr>
              <a:cxnSpLocks/>
              <a:stCxn id="10" idx="3"/>
              <a:endCxn id="93" idx="1"/>
            </p:cNvCxnSpPr>
            <p:nvPr/>
          </p:nvCxnSpPr>
          <p:spPr>
            <a:xfrm flipV="1">
              <a:off x="9369330" y="3351706"/>
              <a:ext cx="762172" cy="8240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27CC7690-087D-483E-A702-85119A6C40B6}"/>
                </a:ext>
              </a:extLst>
            </p:cNvPr>
            <p:cNvSpPr txBox="1"/>
            <p:nvPr/>
          </p:nvSpPr>
          <p:spPr>
            <a:xfrm>
              <a:off x="10131502" y="3028540"/>
              <a:ext cx="96853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120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defRPr>
              </a:lvl1pPr>
            </a:lstStyle>
            <a:p>
              <a:r>
                <a:rPr lang="en-US" altLang="ko-KR" dirty="0"/>
                <a:t>3. </a:t>
              </a:r>
            </a:p>
            <a:p>
              <a:r>
                <a:rPr lang="en-US" altLang="ko-KR" dirty="0"/>
                <a:t>Set Status </a:t>
              </a:r>
            </a:p>
            <a:p>
              <a:r>
                <a:rPr lang="en-US" altLang="ko-KR" dirty="0"/>
                <a:t>Complete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174626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문제점 해결을 위한 시도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동시간대에 발생하는 캐시생성 중첩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96B8130D-0FEB-4E4A-A4E9-1185C1DD570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상태를 통한 분기 </a:t>
            </a:r>
            <a:r>
              <a:rPr lang="en-US" altLang="ko-KR" dirty="0"/>
              <a:t>(Expire -&gt; Update)</a:t>
            </a:r>
            <a:endParaRPr lang="ko-KR" altLang="en-US" dirty="0"/>
          </a:p>
        </p:txBody>
      </p:sp>
      <p:sp>
        <p:nvSpPr>
          <p:cNvPr id="25" name="화살표: 오른쪽 24">
            <a:extLst>
              <a:ext uri="{FF2B5EF4-FFF2-40B4-BE49-F238E27FC236}">
                <a16:creationId xmlns:a16="http://schemas.microsoft.com/office/drawing/2014/main" id="{C92B678F-08CA-44B5-AA00-7CD1DA83528E}"/>
              </a:ext>
            </a:extLst>
          </p:cNvPr>
          <p:cNvSpPr/>
          <p:nvPr/>
        </p:nvSpPr>
        <p:spPr>
          <a:xfrm>
            <a:off x="620486" y="2362201"/>
            <a:ext cx="11027227" cy="642256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time</a:t>
            </a:r>
            <a:endParaRPr lang="ko-KR" altLang="en-US" sz="16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3663196E-0167-4074-842A-6DAFC8710BB8}"/>
              </a:ext>
            </a:extLst>
          </p:cNvPr>
          <p:cNvSpPr/>
          <p:nvPr/>
        </p:nvSpPr>
        <p:spPr>
          <a:xfrm>
            <a:off x="1310791" y="2852054"/>
            <a:ext cx="1937654" cy="3422698"/>
          </a:xfrm>
          <a:prstGeom prst="rect">
            <a:avLst/>
          </a:prstGeom>
          <a:solidFill>
            <a:srgbClr val="FF6161">
              <a:alpha val="20000"/>
            </a:srgbClr>
          </a:solidFill>
          <a:ln>
            <a:solidFill>
              <a:srgbClr val="FF8F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dirty="0">
                <a:solidFill>
                  <a:srgbClr val="FF8F8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Expire</a:t>
            </a:r>
            <a:endParaRPr lang="ko-KR" altLang="en-US" dirty="0">
              <a:solidFill>
                <a:srgbClr val="FF8F8F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DD1C8BE9-7A3C-4774-84B7-CC9853EF3E5A}"/>
              </a:ext>
            </a:extLst>
          </p:cNvPr>
          <p:cNvGrpSpPr/>
          <p:nvPr/>
        </p:nvGrpSpPr>
        <p:grpSpPr>
          <a:xfrm>
            <a:off x="788273" y="3178629"/>
            <a:ext cx="3189516" cy="516171"/>
            <a:chOff x="859970" y="4114804"/>
            <a:chExt cx="3189516" cy="642257"/>
          </a:xfrm>
        </p:grpSpPr>
        <p:sp>
          <p:nvSpPr>
            <p:cNvPr id="68" name="화살표: 오른쪽 67">
              <a:extLst>
                <a:ext uri="{FF2B5EF4-FFF2-40B4-BE49-F238E27FC236}">
                  <a16:creationId xmlns:a16="http://schemas.microsoft.com/office/drawing/2014/main" id="{CFC3D23E-8FB7-4364-A358-CDC53AFE24DD}"/>
                </a:ext>
              </a:extLst>
            </p:cNvPr>
            <p:cNvSpPr/>
            <p:nvPr/>
          </p:nvSpPr>
          <p:spPr>
            <a:xfrm>
              <a:off x="859970" y="4114804"/>
              <a:ext cx="3189516" cy="642257"/>
            </a:xfrm>
            <a:prstGeom prst="rightArrow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558BDA9A-4A4C-4844-90BC-13E3CC809D39}"/>
                </a:ext>
              </a:extLst>
            </p:cNvPr>
            <p:cNvSpPr/>
            <p:nvPr/>
          </p:nvSpPr>
          <p:spPr>
            <a:xfrm>
              <a:off x="1379748" y="4305298"/>
              <a:ext cx="1937653" cy="261268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err="1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C.Delay</a:t>
              </a:r>
              <a:endPara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5A7F4D48-B10F-4960-B885-A6D0810B4FE1}"/>
              </a:ext>
            </a:extLst>
          </p:cNvPr>
          <p:cNvGrpSpPr/>
          <p:nvPr/>
        </p:nvGrpSpPr>
        <p:grpSpPr>
          <a:xfrm>
            <a:off x="1471330" y="3755571"/>
            <a:ext cx="3894391" cy="1044139"/>
            <a:chOff x="1826056" y="3755571"/>
            <a:chExt cx="3894391" cy="1044139"/>
          </a:xfrm>
        </p:grpSpPr>
        <p:grpSp>
          <p:nvGrpSpPr>
            <p:cNvPr id="71" name="그룹 70">
              <a:extLst>
                <a:ext uri="{FF2B5EF4-FFF2-40B4-BE49-F238E27FC236}">
                  <a16:creationId xmlns:a16="http://schemas.microsoft.com/office/drawing/2014/main" id="{C00BA867-916C-43EC-86C7-6C657765AACF}"/>
                </a:ext>
              </a:extLst>
            </p:cNvPr>
            <p:cNvGrpSpPr/>
            <p:nvPr/>
          </p:nvGrpSpPr>
          <p:grpSpPr>
            <a:xfrm>
              <a:off x="1826056" y="3755571"/>
              <a:ext cx="3189516" cy="516171"/>
              <a:chOff x="859970" y="4114804"/>
              <a:chExt cx="3189516" cy="642257"/>
            </a:xfrm>
          </p:grpSpPr>
          <p:sp>
            <p:nvSpPr>
              <p:cNvPr id="75" name="화살표: 오른쪽 74">
                <a:extLst>
                  <a:ext uri="{FF2B5EF4-FFF2-40B4-BE49-F238E27FC236}">
                    <a16:creationId xmlns:a16="http://schemas.microsoft.com/office/drawing/2014/main" id="{06FEDA9C-D323-4F97-A1F8-7ACA0C317756}"/>
                  </a:ext>
                </a:extLst>
              </p:cNvPr>
              <p:cNvSpPr/>
              <p:nvPr/>
            </p:nvSpPr>
            <p:spPr>
              <a:xfrm>
                <a:off x="859970" y="4114804"/>
                <a:ext cx="3189516" cy="642257"/>
              </a:xfrm>
              <a:prstGeom prst="rightArrow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6" name="직사각형 75">
                <a:extLst>
                  <a:ext uri="{FF2B5EF4-FFF2-40B4-BE49-F238E27FC236}">
                    <a16:creationId xmlns:a16="http://schemas.microsoft.com/office/drawing/2014/main" id="{1BF298FB-BF3D-4D3A-9071-C291DF7FCDE4}"/>
                  </a:ext>
                </a:extLst>
              </p:cNvPr>
              <p:cNvSpPr/>
              <p:nvPr/>
            </p:nvSpPr>
            <p:spPr>
              <a:xfrm>
                <a:off x="1379748" y="4305298"/>
                <a:ext cx="1937653" cy="261268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err="1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C.Delay</a:t>
                </a:r>
                <a:endParaRPr lang="ko-KR" altLang="en-US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</p:grpSp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E1B0C216-C7B6-4186-AC4E-8A788FB295AE}"/>
                </a:ext>
              </a:extLst>
            </p:cNvPr>
            <p:cNvGrpSpPr/>
            <p:nvPr/>
          </p:nvGrpSpPr>
          <p:grpSpPr>
            <a:xfrm>
              <a:off x="2530931" y="4283539"/>
              <a:ext cx="3189516" cy="516171"/>
              <a:chOff x="859970" y="4114804"/>
              <a:chExt cx="3189516" cy="642257"/>
            </a:xfrm>
          </p:grpSpPr>
          <p:sp>
            <p:nvSpPr>
              <p:cNvPr id="73" name="화살표: 오른쪽 72">
                <a:extLst>
                  <a:ext uri="{FF2B5EF4-FFF2-40B4-BE49-F238E27FC236}">
                    <a16:creationId xmlns:a16="http://schemas.microsoft.com/office/drawing/2014/main" id="{522DB2DD-3E49-4520-ABF3-EC93DCD1F476}"/>
                  </a:ext>
                </a:extLst>
              </p:cNvPr>
              <p:cNvSpPr/>
              <p:nvPr/>
            </p:nvSpPr>
            <p:spPr>
              <a:xfrm>
                <a:off x="859970" y="4114804"/>
                <a:ext cx="3189516" cy="642257"/>
              </a:xfrm>
              <a:prstGeom prst="rightArrow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4" name="직사각형 73">
                <a:extLst>
                  <a:ext uri="{FF2B5EF4-FFF2-40B4-BE49-F238E27FC236}">
                    <a16:creationId xmlns:a16="http://schemas.microsoft.com/office/drawing/2014/main" id="{67CE6474-E3B0-459B-8C60-5970FD979A6F}"/>
                  </a:ext>
                </a:extLst>
              </p:cNvPr>
              <p:cNvSpPr/>
              <p:nvPr/>
            </p:nvSpPr>
            <p:spPr>
              <a:xfrm>
                <a:off x="1379748" y="4305298"/>
                <a:ext cx="1937653" cy="261268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err="1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C.Delay</a:t>
                </a:r>
                <a:endParaRPr lang="ko-KR" altLang="en-US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</p:grpSp>
      </p:grp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2E00952B-4CBE-491E-BCC8-8FF2B73B9703}"/>
              </a:ext>
            </a:extLst>
          </p:cNvPr>
          <p:cNvGrpSpPr/>
          <p:nvPr/>
        </p:nvGrpSpPr>
        <p:grpSpPr>
          <a:xfrm>
            <a:off x="2935464" y="4963902"/>
            <a:ext cx="1856014" cy="1185439"/>
            <a:chOff x="3290190" y="4963902"/>
            <a:chExt cx="1856014" cy="1185439"/>
          </a:xfrm>
        </p:grpSpPr>
        <p:grpSp>
          <p:nvGrpSpPr>
            <p:cNvPr id="78" name="그룹 77">
              <a:extLst>
                <a:ext uri="{FF2B5EF4-FFF2-40B4-BE49-F238E27FC236}">
                  <a16:creationId xmlns:a16="http://schemas.microsoft.com/office/drawing/2014/main" id="{8E1762A7-5732-4812-B02F-ABB66EEF78B3}"/>
                </a:ext>
              </a:extLst>
            </p:cNvPr>
            <p:cNvGrpSpPr/>
            <p:nvPr/>
          </p:nvGrpSpPr>
          <p:grpSpPr>
            <a:xfrm>
              <a:off x="3290190" y="4963902"/>
              <a:ext cx="1336236" cy="516171"/>
              <a:chOff x="859970" y="4114804"/>
              <a:chExt cx="1336236" cy="642257"/>
            </a:xfrm>
          </p:grpSpPr>
          <p:sp>
            <p:nvSpPr>
              <p:cNvPr id="82" name="화살표: 오른쪽 81">
                <a:extLst>
                  <a:ext uri="{FF2B5EF4-FFF2-40B4-BE49-F238E27FC236}">
                    <a16:creationId xmlns:a16="http://schemas.microsoft.com/office/drawing/2014/main" id="{48376208-CB8E-44FD-9745-97E3AD19DC75}"/>
                  </a:ext>
                </a:extLst>
              </p:cNvPr>
              <p:cNvSpPr/>
              <p:nvPr/>
            </p:nvSpPr>
            <p:spPr>
              <a:xfrm>
                <a:off x="859970" y="4114804"/>
                <a:ext cx="1336236" cy="642257"/>
              </a:xfrm>
              <a:prstGeom prst="rightArrow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3" name="직사각형 82">
                <a:extLst>
                  <a:ext uri="{FF2B5EF4-FFF2-40B4-BE49-F238E27FC236}">
                    <a16:creationId xmlns:a16="http://schemas.microsoft.com/office/drawing/2014/main" id="{E4F4F21A-6D82-4EF2-9D23-9957DC06FB94}"/>
                  </a:ext>
                </a:extLst>
              </p:cNvPr>
              <p:cNvSpPr/>
              <p:nvPr/>
            </p:nvSpPr>
            <p:spPr>
              <a:xfrm>
                <a:off x="1379748" y="4305298"/>
                <a:ext cx="108889" cy="261268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</p:grpSp>
        <p:grpSp>
          <p:nvGrpSpPr>
            <p:cNvPr id="79" name="그룹 78">
              <a:extLst>
                <a:ext uri="{FF2B5EF4-FFF2-40B4-BE49-F238E27FC236}">
                  <a16:creationId xmlns:a16="http://schemas.microsoft.com/office/drawing/2014/main" id="{36D6A4E8-E1A9-47BB-9DD6-6BAB519634E5}"/>
                </a:ext>
              </a:extLst>
            </p:cNvPr>
            <p:cNvGrpSpPr/>
            <p:nvPr/>
          </p:nvGrpSpPr>
          <p:grpSpPr>
            <a:xfrm>
              <a:off x="3809968" y="5633170"/>
              <a:ext cx="1336236" cy="516171"/>
              <a:chOff x="859970" y="4114804"/>
              <a:chExt cx="1336236" cy="642257"/>
            </a:xfrm>
          </p:grpSpPr>
          <p:sp>
            <p:nvSpPr>
              <p:cNvPr id="80" name="화살표: 오른쪽 79">
                <a:extLst>
                  <a:ext uri="{FF2B5EF4-FFF2-40B4-BE49-F238E27FC236}">
                    <a16:creationId xmlns:a16="http://schemas.microsoft.com/office/drawing/2014/main" id="{A9C4D541-25CF-4807-90CD-CDF5440BE4DD}"/>
                  </a:ext>
                </a:extLst>
              </p:cNvPr>
              <p:cNvSpPr/>
              <p:nvPr/>
            </p:nvSpPr>
            <p:spPr>
              <a:xfrm>
                <a:off x="859970" y="4114804"/>
                <a:ext cx="1336236" cy="642257"/>
              </a:xfrm>
              <a:prstGeom prst="rightArrow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1" name="직사각형 80">
                <a:extLst>
                  <a:ext uri="{FF2B5EF4-FFF2-40B4-BE49-F238E27FC236}">
                    <a16:creationId xmlns:a16="http://schemas.microsoft.com/office/drawing/2014/main" id="{9CF97277-B6BB-4529-A34D-C2C9E68BA7B0}"/>
                  </a:ext>
                </a:extLst>
              </p:cNvPr>
              <p:cNvSpPr/>
              <p:nvPr/>
            </p:nvSpPr>
            <p:spPr>
              <a:xfrm>
                <a:off x="1379748" y="4305298"/>
                <a:ext cx="108889" cy="261268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</p:grp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DA84C038-5D27-4CB1-BC2C-CF77F487B9A6}"/>
              </a:ext>
            </a:extLst>
          </p:cNvPr>
          <p:cNvGrpSpPr/>
          <p:nvPr/>
        </p:nvGrpSpPr>
        <p:grpSpPr>
          <a:xfrm>
            <a:off x="49181" y="2372564"/>
            <a:ext cx="10996266" cy="4126736"/>
            <a:chOff x="49181" y="2372564"/>
            <a:chExt cx="10996266" cy="4126736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E9F67D10-21C6-4997-AFCE-5800D433B7CE}"/>
                </a:ext>
              </a:extLst>
            </p:cNvPr>
            <p:cNvGrpSpPr/>
            <p:nvPr/>
          </p:nvGrpSpPr>
          <p:grpSpPr>
            <a:xfrm>
              <a:off x="7310485" y="2852054"/>
              <a:ext cx="3734962" cy="3422698"/>
              <a:chOff x="7310485" y="2852054"/>
              <a:chExt cx="3734962" cy="3422698"/>
            </a:xfrm>
          </p:grpSpPr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43CF273E-3290-470E-9A89-0902A4986B99}"/>
                  </a:ext>
                </a:extLst>
              </p:cNvPr>
              <p:cNvSpPr/>
              <p:nvPr/>
            </p:nvSpPr>
            <p:spPr>
              <a:xfrm>
                <a:off x="7774658" y="2852054"/>
                <a:ext cx="1937654" cy="3422698"/>
              </a:xfrm>
              <a:prstGeom prst="rect">
                <a:avLst/>
              </a:prstGeom>
              <a:solidFill>
                <a:srgbClr val="92D050">
                  <a:alpha val="10000"/>
                </a:srgbClr>
              </a:solidFill>
              <a:ln>
                <a:solidFill>
                  <a:srgbClr val="FF8F8F">
                    <a:alpha val="5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ko-KR" dirty="0">
                    <a:solidFill>
                      <a:srgbClr val="92D050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Update</a:t>
                </a:r>
                <a:endParaRPr lang="ko-KR" altLang="en-US" dirty="0">
                  <a:solidFill>
                    <a:srgbClr val="92D05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8CB2E644-49CE-4A72-8F85-ABBE0C1A8E9D}"/>
                  </a:ext>
                </a:extLst>
              </p:cNvPr>
              <p:cNvGrpSpPr/>
              <p:nvPr/>
            </p:nvGrpSpPr>
            <p:grpSpPr>
              <a:xfrm>
                <a:off x="8851030" y="5175455"/>
                <a:ext cx="1211349" cy="510958"/>
                <a:chOff x="859970" y="4114804"/>
                <a:chExt cx="1336236" cy="642257"/>
              </a:xfrm>
            </p:grpSpPr>
            <p:sp>
              <p:nvSpPr>
                <p:cNvPr id="46" name="화살표: 오른쪽 45">
                  <a:extLst>
                    <a:ext uri="{FF2B5EF4-FFF2-40B4-BE49-F238E27FC236}">
                      <a16:creationId xmlns:a16="http://schemas.microsoft.com/office/drawing/2014/main" id="{4183B58D-5C71-4840-8FAE-2F7E443FF86F}"/>
                    </a:ext>
                  </a:extLst>
                </p:cNvPr>
                <p:cNvSpPr/>
                <p:nvPr/>
              </p:nvSpPr>
              <p:spPr>
                <a:xfrm>
                  <a:off x="859970" y="4114804"/>
                  <a:ext cx="1336236" cy="642257"/>
                </a:xfrm>
                <a:prstGeom prst="rightArrow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7" name="직사각형 46">
                  <a:extLst>
                    <a:ext uri="{FF2B5EF4-FFF2-40B4-BE49-F238E27FC236}">
                      <a16:creationId xmlns:a16="http://schemas.microsoft.com/office/drawing/2014/main" id="{A38FCAF3-AF6B-49F0-BF55-DAD2CAC232F8}"/>
                    </a:ext>
                  </a:extLst>
                </p:cNvPr>
                <p:cNvSpPr/>
                <p:nvPr/>
              </p:nvSpPr>
              <p:spPr>
                <a:xfrm>
                  <a:off x="1379748" y="4305298"/>
                  <a:ext cx="108889" cy="261268"/>
                </a:xfrm>
                <a:prstGeom prst="rect">
                  <a:avLst/>
                </a:prstGeom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endParaRPr>
                </a:p>
              </p:txBody>
            </p:sp>
          </p:grpSp>
          <p:grpSp>
            <p:nvGrpSpPr>
              <p:cNvPr id="48" name="그룹 47">
                <a:extLst>
                  <a:ext uri="{FF2B5EF4-FFF2-40B4-BE49-F238E27FC236}">
                    <a16:creationId xmlns:a16="http://schemas.microsoft.com/office/drawing/2014/main" id="{37114EF2-F329-454D-AA43-9C39939EB862}"/>
                  </a:ext>
                </a:extLst>
              </p:cNvPr>
              <p:cNvGrpSpPr/>
              <p:nvPr/>
            </p:nvGrpSpPr>
            <p:grpSpPr>
              <a:xfrm>
                <a:off x="9834098" y="5725103"/>
                <a:ext cx="1211349" cy="510958"/>
                <a:chOff x="859970" y="4114804"/>
                <a:chExt cx="1336236" cy="642257"/>
              </a:xfrm>
            </p:grpSpPr>
            <p:sp>
              <p:nvSpPr>
                <p:cNvPr id="49" name="화살표: 오른쪽 48">
                  <a:extLst>
                    <a:ext uri="{FF2B5EF4-FFF2-40B4-BE49-F238E27FC236}">
                      <a16:creationId xmlns:a16="http://schemas.microsoft.com/office/drawing/2014/main" id="{03D37A6B-0B67-4ABF-B5B2-ACC4E746699E}"/>
                    </a:ext>
                  </a:extLst>
                </p:cNvPr>
                <p:cNvSpPr/>
                <p:nvPr/>
              </p:nvSpPr>
              <p:spPr>
                <a:xfrm>
                  <a:off x="859970" y="4114804"/>
                  <a:ext cx="1336236" cy="642257"/>
                </a:xfrm>
                <a:prstGeom prst="rightArrow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0" name="직사각형 49">
                  <a:extLst>
                    <a:ext uri="{FF2B5EF4-FFF2-40B4-BE49-F238E27FC236}">
                      <a16:creationId xmlns:a16="http://schemas.microsoft.com/office/drawing/2014/main" id="{FF4D4EBC-DEDE-4EE1-BB79-D1958EB5805E}"/>
                    </a:ext>
                  </a:extLst>
                </p:cNvPr>
                <p:cNvSpPr/>
                <p:nvPr/>
              </p:nvSpPr>
              <p:spPr>
                <a:xfrm>
                  <a:off x="1379748" y="4305298"/>
                  <a:ext cx="108889" cy="261268"/>
                </a:xfrm>
                <a:prstGeom prst="rect">
                  <a:avLst/>
                </a:prstGeom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endParaRPr>
                </a:p>
              </p:txBody>
            </p:sp>
          </p:grpSp>
          <p:grpSp>
            <p:nvGrpSpPr>
              <p:cNvPr id="51" name="그룹 50">
                <a:extLst>
                  <a:ext uri="{FF2B5EF4-FFF2-40B4-BE49-F238E27FC236}">
                    <a16:creationId xmlns:a16="http://schemas.microsoft.com/office/drawing/2014/main" id="{91AA6DD0-75BC-4BFF-8CC8-21C9E2161783}"/>
                  </a:ext>
                </a:extLst>
              </p:cNvPr>
              <p:cNvGrpSpPr/>
              <p:nvPr/>
            </p:nvGrpSpPr>
            <p:grpSpPr>
              <a:xfrm>
                <a:off x="8379831" y="4460526"/>
                <a:ext cx="1211349" cy="510958"/>
                <a:chOff x="859970" y="4114804"/>
                <a:chExt cx="1336236" cy="642257"/>
              </a:xfrm>
            </p:grpSpPr>
            <p:sp>
              <p:nvSpPr>
                <p:cNvPr id="52" name="화살표: 오른쪽 51">
                  <a:extLst>
                    <a:ext uri="{FF2B5EF4-FFF2-40B4-BE49-F238E27FC236}">
                      <a16:creationId xmlns:a16="http://schemas.microsoft.com/office/drawing/2014/main" id="{D2E4057C-EA59-4218-9698-C549222C948D}"/>
                    </a:ext>
                  </a:extLst>
                </p:cNvPr>
                <p:cNvSpPr/>
                <p:nvPr/>
              </p:nvSpPr>
              <p:spPr>
                <a:xfrm>
                  <a:off x="859970" y="4114804"/>
                  <a:ext cx="1336236" cy="642257"/>
                </a:xfrm>
                <a:prstGeom prst="rightArrow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3" name="직사각형 52">
                  <a:extLst>
                    <a:ext uri="{FF2B5EF4-FFF2-40B4-BE49-F238E27FC236}">
                      <a16:creationId xmlns:a16="http://schemas.microsoft.com/office/drawing/2014/main" id="{B6087B20-81A9-47D2-A1E2-BC15474B3AB3}"/>
                    </a:ext>
                  </a:extLst>
                </p:cNvPr>
                <p:cNvSpPr/>
                <p:nvPr/>
              </p:nvSpPr>
              <p:spPr>
                <a:xfrm>
                  <a:off x="1379748" y="4305298"/>
                  <a:ext cx="108889" cy="261268"/>
                </a:xfrm>
                <a:prstGeom prst="rect">
                  <a:avLst/>
                </a:prstGeom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endParaRPr>
                </a:p>
              </p:txBody>
            </p:sp>
          </p:grpSp>
          <p:sp>
            <p:nvSpPr>
              <p:cNvPr id="54" name="타원 53">
                <a:extLst>
                  <a:ext uri="{FF2B5EF4-FFF2-40B4-BE49-F238E27FC236}">
                    <a16:creationId xmlns:a16="http://schemas.microsoft.com/office/drawing/2014/main" id="{7A217A70-BA26-4FF9-A0DC-265A614B7B20}"/>
                  </a:ext>
                </a:extLst>
              </p:cNvPr>
              <p:cNvSpPr/>
              <p:nvPr/>
            </p:nvSpPr>
            <p:spPr>
              <a:xfrm>
                <a:off x="8162935" y="3753364"/>
                <a:ext cx="1549377" cy="642256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dirty="0" err="1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C.Delay</a:t>
                </a:r>
                <a:endParaRPr lang="ko-KR" altLang="en-US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  <p:grpSp>
            <p:nvGrpSpPr>
              <p:cNvPr id="55" name="그룹 54">
                <a:extLst>
                  <a:ext uri="{FF2B5EF4-FFF2-40B4-BE49-F238E27FC236}">
                    <a16:creationId xmlns:a16="http://schemas.microsoft.com/office/drawing/2014/main" id="{3CCA182E-1617-4BAE-A517-50BC67A78827}"/>
                  </a:ext>
                </a:extLst>
              </p:cNvPr>
              <p:cNvGrpSpPr/>
              <p:nvPr/>
            </p:nvGrpSpPr>
            <p:grpSpPr>
              <a:xfrm>
                <a:off x="7310485" y="3157258"/>
                <a:ext cx="1211349" cy="510958"/>
                <a:chOff x="859970" y="4114804"/>
                <a:chExt cx="1336236" cy="642257"/>
              </a:xfrm>
            </p:grpSpPr>
            <p:sp>
              <p:nvSpPr>
                <p:cNvPr id="56" name="화살표: 오른쪽 55">
                  <a:extLst>
                    <a:ext uri="{FF2B5EF4-FFF2-40B4-BE49-F238E27FC236}">
                      <a16:creationId xmlns:a16="http://schemas.microsoft.com/office/drawing/2014/main" id="{E9FE4827-4AA9-4419-9BB6-5D770BF937D0}"/>
                    </a:ext>
                  </a:extLst>
                </p:cNvPr>
                <p:cNvSpPr/>
                <p:nvPr/>
              </p:nvSpPr>
              <p:spPr>
                <a:xfrm>
                  <a:off x="859970" y="4114804"/>
                  <a:ext cx="1336236" cy="642257"/>
                </a:xfrm>
                <a:prstGeom prst="rightArrow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7" name="직사각형 56">
                  <a:extLst>
                    <a:ext uri="{FF2B5EF4-FFF2-40B4-BE49-F238E27FC236}">
                      <a16:creationId xmlns:a16="http://schemas.microsoft.com/office/drawing/2014/main" id="{21DC8B35-8970-487C-B9AC-66EF00F481FE}"/>
                    </a:ext>
                  </a:extLst>
                </p:cNvPr>
                <p:cNvSpPr/>
                <p:nvPr/>
              </p:nvSpPr>
              <p:spPr>
                <a:xfrm>
                  <a:off x="1379748" y="4305298"/>
                  <a:ext cx="108889" cy="261268"/>
                </a:xfrm>
                <a:prstGeom prst="rect">
                  <a:avLst/>
                </a:prstGeom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endParaRPr>
                </a:p>
              </p:txBody>
            </p:sp>
          </p:grpSp>
          <p:sp>
            <p:nvSpPr>
              <p:cNvPr id="58" name="화살표: 오른쪽 57">
                <a:extLst>
                  <a:ext uri="{FF2B5EF4-FFF2-40B4-BE49-F238E27FC236}">
                    <a16:creationId xmlns:a16="http://schemas.microsoft.com/office/drawing/2014/main" id="{1DC3F0ED-2003-4AFB-8B31-737B51989B1B}"/>
                  </a:ext>
                </a:extLst>
              </p:cNvPr>
              <p:cNvSpPr/>
              <p:nvPr/>
            </p:nvSpPr>
            <p:spPr>
              <a:xfrm rot="2331839">
                <a:off x="7987840" y="3666879"/>
                <a:ext cx="375492" cy="185053"/>
              </a:xfrm>
              <a:prstGeom prst="rightArrow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63" name="곱하기 기호 62">
              <a:extLst>
                <a:ext uri="{FF2B5EF4-FFF2-40B4-BE49-F238E27FC236}">
                  <a16:creationId xmlns:a16="http://schemas.microsoft.com/office/drawing/2014/main" id="{EBBB75D4-3D46-4CF7-986E-A90A3AA01B75}"/>
                </a:ext>
              </a:extLst>
            </p:cNvPr>
            <p:cNvSpPr/>
            <p:nvPr/>
          </p:nvSpPr>
          <p:spPr>
            <a:xfrm>
              <a:off x="49181" y="2372564"/>
              <a:ext cx="6264687" cy="4126736"/>
            </a:xfrm>
            <a:prstGeom prst="mathMultiply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067DB085-1498-4B95-B80C-85CC5AFA5EFD}"/>
              </a:ext>
            </a:extLst>
          </p:cNvPr>
          <p:cNvSpPr/>
          <p:nvPr/>
        </p:nvSpPr>
        <p:spPr>
          <a:xfrm>
            <a:off x="7773789" y="2852054"/>
            <a:ext cx="88327" cy="3422698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D25DF9B5-13BB-453D-89CB-E31B1152DD99}"/>
              </a:ext>
            </a:extLst>
          </p:cNvPr>
          <p:cNvSpPr/>
          <p:nvPr/>
        </p:nvSpPr>
        <p:spPr>
          <a:xfrm>
            <a:off x="9634120" y="2852054"/>
            <a:ext cx="88327" cy="3422698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209809C0-CD11-4C07-BF7B-4F9B310CAD2F}"/>
              </a:ext>
            </a:extLst>
          </p:cNvPr>
          <p:cNvGrpSpPr/>
          <p:nvPr/>
        </p:nvGrpSpPr>
        <p:grpSpPr>
          <a:xfrm>
            <a:off x="6546301" y="3429000"/>
            <a:ext cx="1269688" cy="841589"/>
            <a:chOff x="6161989" y="3429000"/>
            <a:chExt cx="1269688" cy="841589"/>
          </a:xfrm>
        </p:grpSpPr>
        <p:cxnSp>
          <p:nvCxnSpPr>
            <p:cNvPr id="86" name="직선 화살표 연결선 85">
              <a:extLst>
                <a:ext uri="{FF2B5EF4-FFF2-40B4-BE49-F238E27FC236}">
                  <a16:creationId xmlns:a16="http://schemas.microsoft.com/office/drawing/2014/main" id="{98005C2D-C7F7-4836-99C0-FCDA32604E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81953" y="3429000"/>
              <a:ext cx="749724" cy="26058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62F914A4-2CCA-463F-8135-244145D2D3E2}"/>
                </a:ext>
              </a:extLst>
            </p:cNvPr>
            <p:cNvSpPr txBox="1"/>
            <p:nvPr/>
          </p:nvSpPr>
          <p:spPr>
            <a:xfrm>
              <a:off x="6161989" y="3624258"/>
              <a:ext cx="96853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1. </a:t>
              </a:r>
            </a:p>
            <a:p>
              <a:r>
                <a:rPr lang="en-US" altLang="ko-KR" sz="1200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Set Status </a:t>
              </a:r>
            </a:p>
            <a:p>
              <a:r>
                <a:rPr lang="en-US" altLang="ko-KR" sz="1200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Creating</a:t>
              </a:r>
              <a:endParaRPr lang="ko-KR" alt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07DCCA22-0AB9-4A55-BED4-4373FA8A09F8}"/>
              </a:ext>
            </a:extLst>
          </p:cNvPr>
          <p:cNvGrpSpPr/>
          <p:nvPr/>
        </p:nvGrpSpPr>
        <p:grpSpPr>
          <a:xfrm>
            <a:off x="6376341" y="4716005"/>
            <a:ext cx="2945888" cy="1152330"/>
            <a:chOff x="6376341" y="4716005"/>
            <a:chExt cx="2945888" cy="1152330"/>
          </a:xfrm>
        </p:grpSpPr>
        <p:grpSp>
          <p:nvGrpSpPr>
            <p:cNvPr id="89" name="그룹 88">
              <a:extLst>
                <a:ext uri="{FF2B5EF4-FFF2-40B4-BE49-F238E27FC236}">
                  <a16:creationId xmlns:a16="http://schemas.microsoft.com/office/drawing/2014/main" id="{88B9CAA7-6272-4A4B-A9D7-D43EFDAEDA00}"/>
                </a:ext>
              </a:extLst>
            </p:cNvPr>
            <p:cNvGrpSpPr/>
            <p:nvPr/>
          </p:nvGrpSpPr>
          <p:grpSpPr>
            <a:xfrm>
              <a:off x="6376341" y="4716005"/>
              <a:ext cx="2474689" cy="1152330"/>
              <a:chOff x="5941723" y="3291635"/>
              <a:chExt cx="2474689" cy="1152330"/>
            </a:xfrm>
          </p:grpSpPr>
          <p:cxnSp>
            <p:nvCxnSpPr>
              <p:cNvPr id="90" name="직선 화살표 연결선 89">
                <a:extLst>
                  <a:ext uri="{FF2B5EF4-FFF2-40B4-BE49-F238E27FC236}">
                    <a16:creationId xmlns:a16="http://schemas.microsoft.com/office/drawing/2014/main" id="{9765B29E-3776-429E-8E01-8AE8D00EF790}"/>
                  </a:ext>
                </a:extLst>
              </p:cNvPr>
              <p:cNvCxnSpPr>
                <a:cxnSpLocks/>
                <a:stCxn id="53" idx="1"/>
              </p:cNvCxnSpPr>
              <p:nvPr/>
            </p:nvCxnSpPr>
            <p:spPr>
              <a:xfrm flipH="1">
                <a:off x="6299402" y="3291635"/>
                <a:ext cx="2117010" cy="42852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5B15674A-0454-44FA-8A89-BA753861A21D}"/>
                  </a:ext>
                </a:extLst>
              </p:cNvPr>
              <p:cNvSpPr txBox="1"/>
              <p:nvPr/>
            </p:nvSpPr>
            <p:spPr>
              <a:xfrm>
                <a:off x="5941723" y="3612968"/>
                <a:ext cx="1271567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2. </a:t>
                </a:r>
              </a:p>
              <a:p>
                <a:r>
                  <a:rPr lang="en-US" altLang="ko-KR" sz="120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Check Status </a:t>
                </a:r>
              </a:p>
              <a:p>
                <a:r>
                  <a:rPr lang="en-US" altLang="ko-KR" sz="120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and </a:t>
                </a:r>
              </a:p>
              <a:p>
                <a:r>
                  <a:rPr lang="en-US" altLang="ko-KR" sz="120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Get Cache Only</a:t>
                </a:r>
                <a:endParaRPr lang="ko-KR" altLang="en-US" sz="1200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cxnSp>
          <p:nvCxnSpPr>
            <p:cNvPr id="92" name="직선 화살표 연결선 91">
              <a:extLst>
                <a:ext uri="{FF2B5EF4-FFF2-40B4-BE49-F238E27FC236}">
                  <a16:creationId xmlns:a16="http://schemas.microsoft.com/office/drawing/2014/main" id="{CCBB6637-6B1E-4402-8055-128DBBC09B87}"/>
                </a:ext>
              </a:extLst>
            </p:cNvPr>
            <p:cNvCxnSpPr>
              <a:cxnSpLocks/>
              <a:stCxn id="47" idx="1"/>
            </p:cNvCxnSpPr>
            <p:nvPr/>
          </p:nvCxnSpPr>
          <p:spPr>
            <a:xfrm flipH="1">
              <a:off x="7514836" y="5430934"/>
              <a:ext cx="1807393" cy="10392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4465F4AA-F518-47D5-9806-E07591F0CD33}"/>
              </a:ext>
            </a:extLst>
          </p:cNvPr>
          <p:cNvGrpSpPr/>
          <p:nvPr/>
        </p:nvGrpSpPr>
        <p:grpSpPr>
          <a:xfrm>
            <a:off x="9712312" y="4074492"/>
            <a:ext cx="1527629" cy="889257"/>
            <a:chOff x="5431697" y="3700381"/>
            <a:chExt cx="1527629" cy="889257"/>
          </a:xfrm>
        </p:grpSpPr>
        <p:cxnSp>
          <p:nvCxnSpPr>
            <p:cNvPr id="94" name="직선 화살표 연결선 93">
              <a:extLst>
                <a:ext uri="{FF2B5EF4-FFF2-40B4-BE49-F238E27FC236}">
                  <a16:creationId xmlns:a16="http://schemas.microsoft.com/office/drawing/2014/main" id="{9544139A-4ABA-4A54-AAA9-E9FB268FFABC}"/>
                </a:ext>
              </a:extLst>
            </p:cNvPr>
            <p:cNvCxnSpPr>
              <a:cxnSpLocks/>
              <a:stCxn id="54" idx="6"/>
            </p:cNvCxnSpPr>
            <p:nvPr/>
          </p:nvCxnSpPr>
          <p:spPr>
            <a:xfrm>
              <a:off x="5431697" y="3700381"/>
              <a:ext cx="559094" cy="32112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9B8F82A3-10DC-4E8D-B296-96870B2CF70B}"/>
                </a:ext>
              </a:extLst>
            </p:cNvPr>
            <p:cNvSpPr txBox="1"/>
            <p:nvPr/>
          </p:nvSpPr>
          <p:spPr>
            <a:xfrm>
              <a:off x="5990791" y="3943307"/>
              <a:ext cx="96853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3. </a:t>
              </a:r>
            </a:p>
            <a:p>
              <a:r>
                <a:rPr lang="en-US" altLang="ko-KR" sz="1200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Set Status </a:t>
              </a:r>
            </a:p>
            <a:p>
              <a:r>
                <a:rPr lang="en-US" altLang="ko-KR" sz="1200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Complete</a:t>
              </a:r>
              <a:endParaRPr lang="ko-KR" alt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43515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6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문제점 해결을 위한 시도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49C1FE-968A-412E-A311-B6A2FBDDA437}"/>
              </a:ext>
            </a:extLst>
          </p:cNvPr>
          <p:cNvSpPr txBox="1"/>
          <p:nvPr/>
        </p:nvSpPr>
        <p:spPr>
          <a:xfrm>
            <a:off x="500917" y="2119335"/>
            <a:ext cx="2120389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JMeter</a:t>
            </a:r>
          </a:p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Http Request</a:t>
            </a:r>
          </a:p>
          <a:p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Threads : 2,000</a:t>
            </a:r>
          </a:p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Period : 20s</a:t>
            </a:r>
          </a:p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en-US" altLang="ko-KR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SpringBoot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en-US" altLang="ko-KR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EhCache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Code delay : </a:t>
            </a:r>
            <a:r>
              <a:rPr lang="en-US" altLang="ko-KR" dirty="0">
                <a:solidFill>
                  <a:srgbClr val="FF616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1s</a:t>
            </a:r>
          </a:p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Cache Expiry : 3s</a:t>
            </a:r>
          </a:p>
        </p:txBody>
      </p:sp>
      <p:sp>
        <p:nvSpPr>
          <p:cNvPr id="45" name="텍스트 개체 틀 2">
            <a:extLst>
              <a:ext uri="{FF2B5EF4-FFF2-40B4-BE49-F238E27FC236}">
                <a16:creationId xmlns:a16="http://schemas.microsoft.com/office/drawing/2014/main" id="{DF3DA2D3-19F0-49F7-B543-55C7ED0B81E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96000" y="1285200"/>
            <a:ext cx="9885600" cy="457200"/>
          </a:xfrm>
        </p:spPr>
        <p:txBody>
          <a:bodyPr/>
          <a:lstStyle/>
          <a:p>
            <a:r>
              <a:rPr lang="en-US" altLang="ko-KR" dirty="0"/>
              <a:t>Update</a:t>
            </a:r>
            <a:r>
              <a:rPr lang="ko-KR" altLang="en-US" dirty="0"/>
              <a:t>와 </a:t>
            </a:r>
            <a:r>
              <a:rPr lang="en-US" altLang="ko-KR" dirty="0"/>
              <a:t>Status</a:t>
            </a:r>
            <a:r>
              <a:rPr lang="ko-KR" altLang="en-US" dirty="0"/>
              <a:t>을 적용한 그래프</a:t>
            </a:r>
            <a:endParaRPr lang="en-US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8A475A7-B0F3-4730-8103-A408039CD4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8222" y="1842701"/>
            <a:ext cx="8910734" cy="4929835"/>
          </a:xfrm>
          <a:prstGeom prst="rect">
            <a:avLst/>
          </a:prstGeom>
        </p:spPr>
      </p:pic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5E9CC021-7B7B-468F-882A-3E6949EFDA9E}"/>
              </a:ext>
            </a:extLst>
          </p:cNvPr>
          <p:cNvCxnSpPr/>
          <p:nvPr/>
        </p:nvCxnSpPr>
        <p:spPr>
          <a:xfrm>
            <a:off x="2904771" y="4171950"/>
            <a:ext cx="8892622" cy="0"/>
          </a:xfrm>
          <a:prstGeom prst="line">
            <a:avLst/>
          </a:prstGeom>
          <a:ln w="38100" cap="flat" cmpd="sng" algn="ctr">
            <a:solidFill>
              <a:srgbClr val="FF5D5D">
                <a:alpha val="50196"/>
              </a:srgb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6" name="화살표: 왼쪽/오른쪽 65">
            <a:extLst>
              <a:ext uri="{FF2B5EF4-FFF2-40B4-BE49-F238E27FC236}">
                <a16:creationId xmlns:a16="http://schemas.microsoft.com/office/drawing/2014/main" id="{B297EA57-E301-4687-822B-5852FAC3E5ED}"/>
              </a:ext>
            </a:extLst>
          </p:cNvPr>
          <p:cNvSpPr/>
          <p:nvPr/>
        </p:nvSpPr>
        <p:spPr>
          <a:xfrm>
            <a:off x="3133977" y="3338536"/>
            <a:ext cx="587829" cy="357240"/>
          </a:xfrm>
          <a:prstGeom prst="leftRightArrow">
            <a:avLst/>
          </a:prstGeom>
          <a:noFill/>
          <a:ln>
            <a:solidFill>
              <a:srgbClr val="FF61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rgbClr val="FF616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endParaRPr lang="ko-KR" altLang="en-US" sz="1400" dirty="0">
              <a:solidFill>
                <a:srgbClr val="FF616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D9968E7D-0547-4DC4-839D-33AD0FE699AA}"/>
              </a:ext>
            </a:extLst>
          </p:cNvPr>
          <p:cNvGrpSpPr/>
          <p:nvPr/>
        </p:nvGrpSpPr>
        <p:grpSpPr>
          <a:xfrm>
            <a:off x="780385" y="5451557"/>
            <a:ext cx="9789178" cy="1013248"/>
            <a:chOff x="780385" y="5451557"/>
            <a:chExt cx="9789178" cy="1013248"/>
          </a:xfrm>
        </p:grpSpPr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A0CA20C9-176C-4964-B57D-5CDD9A48324E}"/>
                </a:ext>
              </a:extLst>
            </p:cNvPr>
            <p:cNvGrpSpPr/>
            <p:nvPr/>
          </p:nvGrpSpPr>
          <p:grpSpPr>
            <a:xfrm>
              <a:off x="780385" y="5451557"/>
              <a:ext cx="9789178" cy="1013248"/>
              <a:chOff x="780385" y="5451557"/>
              <a:chExt cx="9789178" cy="1013248"/>
            </a:xfrm>
          </p:grpSpPr>
          <p:grpSp>
            <p:nvGrpSpPr>
              <p:cNvPr id="70" name="그룹 69">
                <a:extLst>
                  <a:ext uri="{FF2B5EF4-FFF2-40B4-BE49-F238E27FC236}">
                    <a16:creationId xmlns:a16="http://schemas.microsoft.com/office/drawing/2014/main" id="{A19744FC-8E20-450E-AC66-299430F3855C}"/>
                  </a:ext>
                </a:extLst>
              </p:cNvPr>
              <p:cNvGrpSpPr/>
              <p:nvPr/>
            </p:nvGrpSpPr>
            <p:grpSpPr>
              <a:xfrm>
                <a:off x="780385" y="5457537"/>
                <a:ext cx="9734105" cy="1007268"/>
                <a:chOff x="780386" y="5457537"/>
                <a:chExt cx="9734105" cy="1007268"/>
              </a:xfrm>
            </p:grpSpPr>
            <p:grpSp>
              <p:nvGrpSpPr>
                <p:cNvPr id="75" name="그룹 74">
                  <a:extLst>
                    <a:ext uri="{FF2B5EF4-FFF2-40B4-BE49-F238E27FC236}">
                      <a16:creationId xmlns:a16="http://schemas.microsoft.com/office/drawing/2014/main" id="{C593D57B-3AD3-4D2F-BF36-8DC6A72B3BE1}"/>
                    </a:ext>
                  </a:extLst>
                </p:cNvPr>
                <p:cNvGrpSpPr/>
                <p:nvPr/>
              </p:nvGrpSpPr>
              <p:grpSpPr>
                <a:xfrm>
                  <a:off x="3133977" y="5457537"/>
                  <a:ext cx="7380514" cy="845506"/>
                  <a:chOff x="839755" y="5457537"/>
                  <a:chExt cx="7380514" cy="845506"/>
                </a:xfrm>
              </p:grpSpPr>
              <p:grpSp>
                <p:nvGrpSpPr>
                  <p:cNvPr id="77" name="그룹 76">
                    <a:extLst>
                      <a:ext uri="{FF2B5EF4-FFF2-40B4-BE49-F238E27FC236}">
                        <a16:creationId xmlns:a16="http://schemas.microsoft.com/office/drawing/2014/main" id="{ECF47B61-576A-47CF-86F4-9435678A87D2}"/>
                      </a:ext>
                    </a:extLst>
                  </p:cNvPr>
                  <p:cNvGrpSpPr/>
                  <p:nvPr/>
                </p:nvGrpSpPr>
                <p:grpSpPr>
                  <a:xfrm>
                    <a:off x="839755" y="5457537"/>
                    <a:ext cx="587829" cy="845506"/>
                    <a:chOff x="839755" y="5457537"/>
                    <a:chExt cx="587829" cy="845506"/>
                  </a:xfrm>
                </p:grpSpPr>
                <p:sp>
                  <p:nvSpPr>
                    <p:cNvPr id="90" name="직사각형 89">
                      <a:extLst>
                        <a:ext uri="{FF2B5EF4-FFF2-40B4-BE49-F238E27FC236}">
                          <a16:creationId xmlns:a16="http://schemas.microsoft.com/office/drawing/2014/main" id="{DF95F3A7-36F3-4698-934A-731753D36B1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39755" y="5457537"/>
                      <a:ext cx="587829" cy="839526"/>
                    </a:xfrm>
                    <a:prstGeom prst="rect">
                      <a:avLst/>
                    </a:prstGeom>
                    <a:solidFill>
                      <a:srgbClr val="E4E4E4">
                        <a:alpha val="80000"/>
                      </a:srgbClr>
                    </a:solidFill>
                    <a:ln w="25400">
                      <a:solidFill>
                        <a:srgbClr val="868686">
                          <a:alpha val="50000"/>
                        </a:srgbClr>
                      </a:solidFill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sp>
                  <p:nvSpPr>
                    <p:cNvPr id="91" name="TextBox 90">
                      <a:extLst>
                        <a:ext uri="{FF2B5EF4-FFF2-40B4-BE49-F238E27FC236}">
                          <a16:creationId xmlns:a16="http://schemas.microsoft.com/office/drawing/2014/main" id="{61200C1A-8BB4-4A20-A6D1-FAE54D76C06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67665" y="5933711"/>
                      <a:ext cx="325730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altLang="ko-KR" dirty="0">
                          <a:solidFill>
                            <a:srgbClr val="FF0000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</a:t>
                      </a:r>
                      <a:endParaRPr lang="ko-KR" altLang="en-US" dirty="0">
                        <a:solidFill>
                          <a:srgbClr val="FF0000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p:txBody>
                </p:sp>
              </p:grpSp>
              <p:grpSp>
                <p:nvGrpSpPr>
                  <p:cNvPr id="78" name="그룹 77">
                    <a:extLst>
                      <a:ext uri="{FF2B5EF4-FFF2-40B4-BE49-F238E27FC236}">
                        <a16:creationId xmlns:a16="http://schemas.microsoft.com/office/drawing/2014/main" id="{E78751DF-AA4B-45C3-AA5F-F9F031B2CF8F}"/>
                      </a:ext>
                    </a:extLst>
                  </p:cNvPr>
                  <p:cNvGrpSpPr/>
                  <p:nvPr/>
                </p:nvGrpSpPr>
                <p:grpSpPr>
                  <a:xfrm>
                    <a:off x="2559697" y="5457537"/>
                    <a:ext cx="587829" cy="845506"/>
                    <a:chOff x="839755" y="5457537"/>
                    <a:chExt cx="587829" cy="845506"/>
                  </a:xfrm>
                </p:grpSpPr>
                <p:sp>
                  <p:nvSpPr>
                    <p:cNvPr id="88" name="직사각형 87">
                      <a:extLst>
                        <a:ext uri="{FF2B5EF4-FFF2-40B4-BE49-F238E27FC236}">
                          <a16:creationId xmlns:a16="http://schemas.microsoft.com/office/drawing/2014/main" id="{6363CFA6-1757-48CB-BFA1-1302480C18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39755" y="5457537"/>
                      <a:ext cx="587829" cy="839526"/>
                    </a:xfrm>
                    <a:prstGeom prst="rect">
                      <a:avLst/>
                    </a:prstGeom>
                    <a:solidFill>
                      <a:srgbClr val="92D050">
                        <a:alpha val="10000"/>
                      </a:srgbClr>
                    </a:solidFill>
                    <a:ln>
                      <a:solidFill>
                        <a:srgbClr val="FF8F8F">
                          <a:alpha val="50000"/>
                        </a:srgb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t"/>
                    <a:lstStyle/>
                    <a:p>
                      <a:pPr algn="ctr"/>
                      <a:endParaRPr lang="ko-KR" altLang="en-US" dirty="0">
                        <a:solidFill>
                          <a:srgbClr val="FFD5D5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p:txBody>
                </p:sp>
                <p:sp>
                  <p:nvSpPr>
                    <p:cNvPr id="89" name="TextBox 88">
                      <a:extLst>
                        <a:ext uri="{FF2B5EF4-FFF2-40B4-BE49-F238E27FC236}">
                          <a16:creationId xmlns:a16="http://schemas.microsoft.com/office/drawing/2014/main" id="{D67FCC61-03CE-4731-BE85-DCD0BF1CDF0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67665" y="5933711"/>
                      <a:ext cx="325730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altLang="ko-KR" dirty="0">
                          <a:solidFill>
                            <a:srgbClr val="FF0000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</a:t>
                      </a:r>
                      <a:endParaRPr lang="ko-KR" altLang="en-US" dirty="0">
                        <a:solidFill>
                          <a:srgbClr val="FF0000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p:txBody>
                </p:sp>
              </p:grpSp>
              <p:grpSp>
                <p:nvGrpSpPr>
                  <p:cNvPr id="79" name="그룹 78">
                    <a:extLst>
                      <a:ext uri="{FF2B5EF4-FFF2-40B4-BE49-F238E27FC236}">
                        <a16:creationId xmlns:a16="http://schemas.microsoft.com/office/drawing/2014/main" id="{6401276B-50F8-40A4-9375-CE516B2E7011}"/>
                      </a:ext>
                    </a:extLst>
                  </p:cNvPr>
                  <p:cNvGrpSpPr/>
                  <p:nvPr/>
                </p:nvGrpSpPr>
                <p:grpSpPr>
                  <a:xfrm>
                    <a:off x="4246983" y="5457537"/>
                    <a:ext cx="587829" cy="845506"/>
                    <a:chOff x="839755" y="5457537"/>
                    <a:chExt cx="587829" cy="845506"/>
                  </a:xfrm>
                </p:grpSpPr>
                <p:sp>
                  <p:nvSpPr>
                    <p:cNvPr id="86" name="직사각형 85">
                      <a:extLst>
                        <a:ext uri="{FF2B5EF4-FFF2-40B4-BE49-F238E27FC236}">
                          <a16:creationId xmlns:a16="http://schemas.microsoft.com/office/drawing/2014/main" id="{741B41CF-CE5B-48C3-9D08-9206F915B0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39755" y="5457537"/>
                      <a:ext cx="587829" cy="839526"/>
                    </a:xfrm>
                    <a:prstGeom prst="rect">
                      <a:avLst/>
                    </a:prstGeom>
                    <a:solidFill>
                      <a:srgbClr val="92D050">
                        <a:alpha val="10000"/>
                      </a:srgbClr>
                    </a:solidFill>
                    <a:ln>
                      <a:solidFill>
                        <a:srgbClr val="FF8F8F">
                          <a:alpha val="50000"/>
                        </a:srgb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t"/>
                    <a:lstStyle/>
                    <a:p>
                      <a:pPr algn="ctr"/>
                      <a:endParaRPr lang="ko-KR" altLang="en-US" dirty="0">
                        <a:solidFill>
                          <a:srgbClr val="FFD5D5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p:txBody>
                </p:sp>
                <p:sp>
                  <p:nvSpPr>
                    <p:cNvPr id="87" name="TextBox 86">
                      <a:extLst>
                        <a:ext uri="{FF2B5EF4-FFF2-40B4-BE49-F238E27FC236}">
                          <a16:creationId xmlns:a16="http://schemas.microsoft.com/office/drawing/2014/main" id="{30D477E4-F474-4174-80C7-A9734A253BD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67665" y="5933711"/>
                      <a:ext cx="325730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altLang="ko-KR" dirty="0">
                          <a:solidFill>
                            <a:srgbClr val="FF0000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</a:t>
                      </a:r>
                      <a:endParaRPr lang="ko-KR" altLang="en-US" dirty="0">
                        <a:solidFill>
                          <a:srgbClr val="FF0000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p:txBody>
                </p:sp>
              </p:grpSp>
              <p:grpSp>
                <p:nvGrpSpPr>
                  <p:cNvPr id="80" name="그룹 79">
                    <a:extLst>
                      <a:ext uri="{FF2B5EF4-FFF2-40B4-BE49-F238E27FC236}">
                        <a16:creationId xmlns:a16="http://schemas.microsoft.com/office/drawing/2014/main" id="{D0FD8AF0-DDC2-4BA1-941B-4255B0D5900B}"/>
                      </a:ext>
                    </a:extLst>
                  </p:cNvPr>
                  <p:cNvGrpSpPr/>
                  <p:nvPr/>
                </p:nvGrpSpPr>
                <p:grpSpPr>
                  <a:xfrm>
                    <a:off x="5945154" y="5457537"/>
                    <a:ext cx="587829" cy="845506"/>
                    <a:chOff x="839755" y="5457537"/>
                    <a:chExt cx="587829" cy="845506"/>
                  </a:xfrm>
                </p:grpSpPr>
                <p:sp>
                  <p:nvSpPr>
                    <p:cNvPr id="84" name="직사각형 83">
                      <a:extLst>
                        <a:ext uri="{FF2B5EF4-FFF2-40B4-BE49-F238E27FC236}">
                          <a16:creationId xmlns:a16="http://schemas.microsoft.com/office/drawing/2014/main" id="{5E6F4EBC-CCA3-4D01-91B9-62F1170B075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39755" y="5457537"/>
                      <a:ext cx="587829" cy="839526"/>
                    </a:xfrm>
                    <a:prstGeom prst="rect">
                      <a:avLst/>
                    </a:prstGeom>
                    <a:solidFill>
                      <a:srgbClr val="92D050">
                        <a:alpha val="10000"/>
                      </a:srgbClr>
                    </a:solidFill>
                    <a:ln>
                      <a:solidFill>
                        <a:srgbClr val="FF8F8F">
                          <a:alpha val="50000"/>
                        </a:srgb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t"/>
                    <a:lstStyle/>
                    <a:p>
                      <a:pPr algn="ctr"/>
                      <a:endParaRPr lang="ko-KR" altLang="en-US" dirty="0">
                        <a:solidFill>
                          <a:srgbClr val="FFD5D5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p:txBody>
                </p:sp>
                <p:sp>
                  <p:nvSpPr>
                    <p:cNvPr id="85" name="TextBox 84">
                      <a:extLst>
                        <a:ext uri="{FF2B5EF4-FFF2-40B4-BE49-F238E27FC236}">
                          <a16:creationId xmlns:a16="http://schemas.microsoft.com/office/drawing/2014/main" id="{704F7E25-0D2D-46A1-A38C-7D8555C2C07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67665" y="5933711"/>
                      <a:ext cx="325730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altLang="ko-KR" dirty="0">
                          <a:solidFill>
                            <a:srgbClr val="FF0000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</a:t>
                      </a:r>
                      <a:endParaRPr lang="ko-KR" altLang="en-US" dirty="0">
                        <a:solidFill>
                          <a:srgbClr val="FF0000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p:txBody>
                </p:sp>
              </p:grpSp>
              <p:grpSp>
                <p:nvGrpSpPr>
                  <p:cNvPr id="81" name="그룹 80">
                    <a:extLst>
                      <a:ext uri="{FF2B5EF4-FFF2-40B4-BE49-F238E27FC236}">
                        <a16:creationId xmlns:a16="http://schemas.microsoft.com/office/drawing/2014/main" id="{A447D567-C813-4417-BEC3-C0D8625F1FDF}"/>
                      </a:ext>
                    </a:extLst>
                  </p:cNvPr>
                  <p:cNvGrpSpPr/>
                  <p:nvPr/>
                </p:nvGrpSpPr>
                <p:grpSpPr>
                  <a:xfrm>
                    <a:off x="7632440" y="5457537"/>
                    <a:ext cx="587829" cy="845506"/>
                    <a:chOff x="839755" y="5457537"/>
                    <a:chExt cx="587829" cy="845506"/>
                  </a:xfrm>
                </p:grpSpPr>
                <p:sp>
                  <p:nvSpPr>
                    <p:cNvPr id="82" name="직사각형 81">
                      <a:extLst>
                        <a:ext uri="{FF2B5EF4-FFF2-40B4-BE49-F238E27FC236}">
                          <a16:creationId xmlns:a16="http://schemas.microsoft.com/office/drawing/2014/main" id="{2DC0BDD7-AA07-4778-896F-47294F469F1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39755" y="5457537"/>
                      <a:ext cx="587829" cy="839526"/>
                    </a:xfrm>
                    <a:prstGeom prst="rect">
                      <a:avLst/>
                    </a:prstGeom>
                    <a:solidFill>
                      <a:srgbClr val="92D050">
                        <a:alpha val="10000"/>
                      </a:srgbClr>
                    </a:solidFill>
                    <a:ln>
                      <a:solidFill>
                        <a:srgbClr val="FF8F8F">
                          <a:alpha val="50000"/>
                        </a:srgb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t"/>
                    <a:lstStyle/>
                    <a:p>
                      <a:pPr algn="ctr"/>
                      <a:endParaRPr lang="ko-KR" altLang="en-US" dirty="0">
                        <a:solidFill>
                          <a:srgbClr val="FFD5D5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p:txBody>
                </p:sp>
                <p:sp>
                  <p:nvSpPr>
                    <p:cNvPr id="83" name="TextBox 82">
                      <a:extLst>
                        <a:ext uri="{FF2B5EF4-FFF2-40B4-BE49-F238E27FC236}">
                          <a16:creationId xmlns:a16="http://schemas.microsoft.com/office/drawing/2014/main" id="{2CBE2E02-C792-40E5-ADA7-0508109DD9B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67665" y="5933711"/>
                      <a:ext cx="325730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altLang="ko-KR" dirty="0">
                          <a:solidFill>
                            <a:srgbClr val="FF0000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</a:t>
                      </a:r>
                      <a:endParaRPr lang="ko-KR" altLang="en-US" dirty="0">
                        <a:solidFill>
                          <a:srgbClr val="FF0000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p:txBody>
                </p:sp>
              </p:grpSp>
            </p:grpSp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B6321BD7-BA7A-4AED-8F39-843641B8270C}"/>
                    </a:ext>
                  </a:extLst>
                </p:cNvPr>
                <p:cNvSpPr txBox="1"/>
                <p:nvPr/>
              </p:nvSpPr>
              <p:spPr>
                <a:xfrm>
                  <a:off x="780386" y="5910807"/>
                  <a:ext cx="2140714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500" dirty="0">
                      <a:solidFill>
                        <a:srgbClr val="FF6161"/>
                      </a:solidFill>
                      <a:latin typeface="나눔스퀘어_ac Bold" panose="020B0600000101010101" pitchFamily="50" charset="-127"/>
                      <a:ea typeface="나눔스퀘어_ac Bold" panose="020B0600000101010101" pitchFamily="50" charset="-127"/>
                    </a:rPr>
                    <a:t>Cache Creating Count</a:t>
                  </a:r>
                </a:p>
                <a:p>
                  <a:pPr algn="ctr"/>
                  <a:r>
                    <a:rPr lang="en-US" altLang="ko-KR" sz="1500" dirty="0">
                      <a:solidFill>
                        <a:srgbClr val="FF6161"/>
                      </a:solidFill>
                      <a:latin typeface="나눔스퀘어_ac Bold" panose="020B0600000101010101" pitchFamily="50" charset="-127"/>
                      <a:ea typeface="나눔스퀘어_ac Bold" panose="020B0600000101010101" pitchFamily="50" charset="-127"/>
                    </a:rPr>
                    <a:t>(Total : 5)</a:t>
                  </a:r>
                  <a:endParaRPr lang="ko-KR" altLang="en-US" sz="1500" dirty="0">
                    <a:solidFill>
                      <a:srgbClr val="FF616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endParaRPr>
                </a:p>
              </p:txBody>
            </p:sp>
          </p:grp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ABFA53B4-C8DB-4149-A62E-CA9D84CAF9F4}"/>
                  </a:ext>
                </a:extLst>
              </p:cNvPr>
              <p:cNvSpPr txBox="1"/>
              <p:nvPr/>
            </p:nvSpPr>
            <p:spPr>
              <a:xfrm>
                <a:off x="4804438" y="5451557"/>
                <a:ext cx="703269" cy="276999"/>
              </a:xfrm>
              <a:prstGeom prst="rect">
                <a:avLst/>
              </a:prstGeom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dirty="0">
                    <a:solidFill>
                      <a:srgbClr val="92D050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Update</a:t>
                </a:r>
                <a:endParaRPr lang="ko-KR" altLang="en-US" sz="1200" dirty="0">
                  <a:solidFill>
                    <a:srgbClr val="92D05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0B75B98B-8AB0-4FAB-917D-4A6F836D1AF1}"/>
                  </a:ext>
                </a:extLst>
              </p:cNvPr>
              <p:cNvSpPr txBox="1"/>
              <p:nvPr/>
            </p:nvSpPr>
            <p:spPr>
              <a:xfrm>
                <a:off x="6469952" y="5451557"/>
                <a:ext cx="703269" cy="276999"/>
              </a:xfrm>
              <a:prstGeom prst="rect">
                <a:avLst/>
              </a:prstGeom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dirty="0">
                    <a:solidFill>
                      <a:srgbClr val="92D050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Update</a:t>
                </a:r>
                <a:endParaRPr lang="ko-KR" altLang="en-US" sz="1200" dirty="0">
                  <a:solidFill>
                    <a:srgbClr val="92D05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9A50405E-DEE0-4396-BAC3-05BE228ADF07}"/>
                  </a:ext>
                </a:extLst>
              </p:cNvPr>
              <p:cNvSpPr txBox="1"/>
              <p:nvPr/>
            </p:nvSpPr>
            <p:spPr>
              <a:xfrm>
                <a:off x="8168123" y="5451557"/>
                <a:ext cx="703269" cy="276999"/>
              </a:xfrm>
              <a:prstGeom prst="rect">
                <a:avLst/>
              </a:prstGeom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dirty="0">
                    <a:solidFill>
                      <a:srgbClr val="92D050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Update</a:t>
                </a:r>
                <a:endParaRPr lang="ko-KR" altLang="en-US" sz="1200" dirty="0">
                  <a:solidFill>
                    <a:srgbClr val="92D05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9584D7C8-E4C4-4E29-ADD0-11C318EF99DD}"/>
                  </a:ext>
                </a:extLst>
              </p:cNvPr>
              <p:cNvSpPr txBox="1"/>
              <p:nvPr/>
            </p:nvSpPr>
            <p:spPr>
              <a:xfrm>
                <a:off x="9866294" y="5451557"/>
                <a:ext cx="703269" cy="276999"/>
              </a:xfrm>
              <a:prstGeom prst="rect">
                <a:avLst/>
              </a:prstGeom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dirty="0">
                    <a:solidFill>
                      <a:srgbClr val="92D050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Update</a:t>
                </a:r>
                <a:endParaRPr lang="ko-KR" altLang="en-US" sz="1200" dirty="0">
                  <a:solidFill>
                    <a:srgbClr val="92D05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</p:grp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5A13AC03-FA2A-4B35-924B-F724AB14FE88}"/>
                </a:ext>
              </a:extLst>
            </p:cNvPr>
            <p:cNvSpPr txBox="1"/>
            <p:nvPr/>
          </p:nvSpPr>
          <p:spPr>
            <a:xfrm>
              <a:off x="3108467" y="5451557"/>
              <a:ext cx="64549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solidFill>
                    <a:schemeClr val="bg2">
                      <a:lumMod val="7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Empty</a:t>
              </a:r>
              <a:endParaRPr lang="ko-KR" altLang="en-US" sz="1200" dirty="0">
                <a:solidFill>
                  <a:schemeClr val="bg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00155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문제점 해결을 위한 시도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396000" y="1285200"/>
            <a:ext cx="9885600" cy="457200"/>
          </a:xfrm>
        </p:spPr>
        <p:txBody>
          <a:bodyPr/>
          <a:lstStyle/>
          <a:p>
            <a:r>
              <a:rPr lang="ko-KR" altLang="en-US" dirty="0"/>
              <a:t> 확장된 데이터</a:t>
            </a:r>
          </a:p>
        </p:txBody>
      </p:sp>
      <p:sp>
        <p:nvSpPr>
          <p:cNvPr id="5" name="순서도: 자기 디스크 4">
            <a:extLst>
              <a:ext uri="{FF2B5EF4-FFF2-40B4-BE49-F238E27FC236}">
                <a16:creationId xmlns:a16="http://schemas.microsoft.com/office/drawing/2014/main" id="{876B056A-43B4-4969-BE7C-C7752C6D695E}"/>
              </a:ext>
            </a:extLst>
          </p:cNvPr>
          <p:cNvSpPr/>
          <p:nvPr/>
        </p:nvSpPr>
        <p:spPr>
          <a:xfrm>
            <a:off x="8941195" y="2924490"/>
            <a:ext cx="1494263" cy="1816565"/>
          </a:xfrm>
          <a:prstGeom prst="flowChartMagneticDisk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Cache</a:t>
            </a:r>
          </a:p>
          <a:p>
            <a:pPr algn="ctr"/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Storage</a:t>
            </a:r>
            <a:endParaRPr lang="ko-KR" altLang="en-US" sz="2400" dirty="0">
              <a:solidFill>
                <a:schemeClr val="bg1">
                  <a:lumMod val="5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76079110-45DA-425C-B2DF-4C7E4BA7AEF5}"/>
              </a:ext>
            </a:extLst>
          </p:cNvPr>
          <p:cNvSpPr/>
          <p:nvPr/>
        </p:nvSpPr>
        <p:spPr>
          <a:xfrm>
            <a:off x="4522425" y="2148078"/>
            <a:ext cx="1817706" cy="892877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r>
              <a:rPr lang="en-US" altLang="ko-KR" dirty="0"/>
              <a:t>- Key</a:t>
            </a:r>
          </a:p>
          <a:p>
            <a:r>
              <a:rPr lang="en-US" altLang="ko-KR" dirty="0"/>
              <a:t>- Expire</a:t>
            </a:r>
            <a:endParaRPr lang="ko-KR" altLang="en-US" dirty="0"/>
          </a:p>
          <a:p>
            <a:r>
              <a:rPr lang="en-US" altLang="ko-KR" dirty="0"/>
              <a:t>- Return value</a:t>
            </a:r>
            <a:endParaRPr lang="ko-KR" altLang="en-US" dirty="0"/>
          </a:p>
        </p:txBody>
      </p:sp>
      <p:cxnSp>
        <p:nvCxnSpPr>
          <p:cNvPr id="7" name="연결선: 꺾임 6">
            <a:extLst>
              <a:ext uri="{FF2B5EF4-FFF2-40B4-BE49-F238E27FC236}">
                <a16:creationId xmlns:a16="http://schemas.microsoft.com/office/drawing/2014/main" id="{BA4ED015-6431-4A2C-9678-C97389157809}"/>
              </a:ext>
            </a:extLst>
          </p:cNvPr>
          <p:cNvCxnSpPr>
            <a:cxnSpLocks/>
            <a:stCxn id="6" idx="3"/>
            <a:endCxn id="5" idx="2"/>
          </p:cNvCxnSpPr>
          <p:nvPr/>
        </p:nvCxnSpPr>
        <p:spPr>
          <a:xfrm>
            <a:off x="6340131" y="2594517"/>
            <a:ext cx="2601064" cy="1238256"/>
          </a:xfrm>
          <a:prstGeom prst="bentConnector3">
            <a:avLst>
              <a:gd name="adj1" fmla="val 50000"/>
            </a:avLst>
          </a:prstGeom>
          <a:ln w="38100">
            <a:solidFill>
              <a:srgbClr val="FF9B9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순서도: 처리 8">
            <a:extLst>
              <a:ext uri="{FF2B5EF4-FFF2-40B4-BE49-F238E27FC236}">
                <a16:creationId xmlns:a16="http://schemas.microsoft.com/office/drawing/2014/main" id="{CACC1641-902B-447B-AD1C-8F653111B8DA}"/>
              </a:ext>
            </a:extLst>
          </p:cNvPr>
          <p:cNvSpPr/>
          <p:nvPr/>
        </p:nvSpPr>
        <p:spPr>
          <a:xfrm>
            <a:off x="1031430" y="2993542"/>
            <a:ext cx="1817706" cy="1678462"/>
          </a:xfrm>
          <a:prstGeom prst="flowChartProcess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bg2">
                    <a:lumMod val="50000"/>
                  </a:schemeClr>
                </a:solidFill>
              </a:rPr>
              <a:t>{</a:t>
            </a:r>
          </a:p>
          <a:p>
            <a:r>
              <a:rPr lang="en-US" altLang="ko-KR" dirty="0">
                <a:solidFill>
                  <a:schemeClr val="bg2">
                    <a:lumMod val="50000"/>
                  </a:schemeClr>
                </a:solidFill>
              </a:rPr>
              <a:t>  A</a:t>
            </a:r>
            <a:r>
              <a:rPr lang="ko-KR" altLang="en-US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bg2">
                    <a:lumMod val="50000"/>
                  </a:schemeClr>
                </a:solidFill>
              </a:rPr>
              <a:t>=</a:t>
            </a:r>
            <a:r>
              <a:rPr lang="ko-KR" altLang="en-US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bg2">
                    <a:lumMod val="50000"/>
                  </a:schemeClr>
                </a:solidFill>
              </a:rPr>
              <a:t>1+</a:t>
            </a:r>
            <a:r>
              <a:rPr lang="ko-KR" altLang="en-US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bg2">
                    <a:lumMod val="50000"/>
                  </a:schemeClr>
                </a:solidFill>
              </a:rPr>
              <a:t>2</a:t>
            </a:r>
          </a:p>
          <a:p>
            <a:r>
              <a:rPr lang="en-US" altLang="ko-KR" dirty="0">
                <a:solidFill>
                  <a:schemeClr val="bg2">
                    <a:lumMod val="50000"/>
                  </a:schemeClr>
                </a:solidFill>
              </a:rPr>
              <a:t>  …</a:t>
            </a:r>
          </a:p>
          <a:p>
            <a:r>
              <a:rPr lang="en-US" altLang="ko-KR" dirty="0">
                <a:solidFill>
                  <a:schemeClr val="bg2">
                    <a:lumMod val="50000"/>
                  </a:schemeClr>
                </a:solidFill>
              </a:rPr>
              <a:t>  return A</a:t>
            </a:r>
          </a:p>
          <a:p>
            <a:r>
              <a:rPr lang="en-US" altLang="ko-KR" dirty="0">
                <a:solidFill>
                  <a:schemeClr val="bg2">
                    <a:lumMod val="50000"/>
                  </a:schemeClr>
                </a:solidFill>
              </a:rPr>
              <a:t>}</a:t>
            </a:r>
            <a:endParaRPr lang="ko-KR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7" name="화살표: 아래쪽 16">
            <a:extLst>
              <a:ext uri="{FF2B5EF4-FFF2-40B4-BE49-F238E27FC236}">
                <a16:creationId xmlns:a16="http://schemas.microsoft.com/office/drawing/2014/main" id="{64D9E863-6D05-46E5-9A42-69B3C60FEF71}"/>
              </a:ext>
            </a:extLst>
          </p:cNvPr>
          <p:cNvSpPr/>
          <p:nvPr/>
        </p:nvSpPr>
        <p:spPr>
          <a:xfrm rot="14320613">
            <a:off x="3554182" y="2657147"/>
            <a:ext cx="323385" cy="833926"/>
          </a:xfrm>
          <a:prstGeom prst="down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544917BB-9767-49CC-B9BB-48213839147F}"/>
              </a:ext>
            </a:extLst>
          </p:cNvPr>
          <p:cNvGrpSpPr/>
          <p:nvPr/>
        </p:nvGrpSpPr>
        <p:grpSpPr>
          <a:xfrm>
            <a:off x="3166402" y="1686235"/>
            <a:ext cx="5774793" cy="4496852"/>
            <a:chOff x="3166402" y="1686235"/>
            <a:chExt cx="5774793" cy="4496852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ECFD3982-7F10-4BF0-BB1B-974740DF0CA1}"/>
                </a:ext>
              </a:extLst>
            </p:cNvPr>
            <p:cNvSpPr/>
            <p:nvPr/>
          </p:nvSpPr>
          <p:spPr>
            <a:xfrm>
              <a:off x="4522426" y="4205479"/>
              <a:ext cx="2455317" cy="1977608"/>
            </a:xfrm>
            <a:prstGeom prst="roundRect">
              <a:avLst/>
            </a:prstGeom>
            <a:noFill/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t"/>
            <a:lstStyle/>
            <a:p>
              <a:r>
                <a:rPr lang="en-US" altLang="ko-KR" dirty="0"/>
                <a:t>- Key</a:t>
              </a:r>
            </a:p>
            <a:p>
              <a:r>
                <a:rPr lang="en-US" altLang="ko-KR" dirty="0"/>
                <a:t>- Expire</a:t>
              </a:r>
              <a:endParaRPr lang="ko-KR" altLang="en-US" dirty="0"/>
            </a:p>
            <a:p>
              <a:r>
                <a:rPr lang="en-US" altLang="ko-KR" dirty="0"/>
                <a:t>- </a:t>
              </a:r>
              <a:endParaRPr lang="ko-KR" altLang="en-US" dirty="0"/>
            </a:p>
          </p:txBody>
        </p:sp>
        <p:cxnSp>
          <p:nvCxnSpPr>
            <p:cNvPr id="12" name="연결선: 꺾임 11">
              <a:extLst>
                <a:ext uri="{FF2B5EF4-FFF2-40B4-BE49-F238E27FC236}">
                  <a16:creationId xmlns:a16="http://schemas.microsoft.com/office/drawing/2014/main" id="{94C171A7-1EA7-4F5B-ABED-E91E435F518C}"/>
                </a:ext>
              </a:extLst>
            </p:cNvPr>
            <p:cNvCxnSpPr>
              <a:cxnSpLocks/>
              <a:stCxn id="11" idx="3"/>
              <a:endCxn id="5" idx="2"/>
            </p:cNvCxnSpPr>
            <p:nvPr/>
          </p:nvCxnSpPr>
          <p:spPr>
            <a:xfrm flipV="1">
              <a:off x="6977743" y="3832773"/>
              <a:ext cx="1963452" cy="1361510"/>
            </a:xfrm>
            <a:prstGeom prst="bentConnector3">
              <a:avLst>
                <a:gd name="adj1" fmla="val 50000"/>
              </a:avLst>
            </a:prstGeom>
            <a:ln w="38100">
              <a:solidFill>
                <a:srgbClr val="FF9B9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화살표: 아래쪽 17">
              <a:extLst>
                <a:ext uri="{FF2B5EF4-FFF2-40B4-BE49-F238E27FC236}">
                  <a16:creationId xmlns:a16="http://schemas.microsoft.com/office/drawing/2014/main" id="{DB267294-2709-40BC-A258-48F12EF2EEB4}"/>
                </a:ext>
              </a:extLst>
            </p:cNvPr>
            <p:cNvSpPr/>
            <p:nvPr/>
          </p:nvSpPr>
          <p:spPr>
            <a:xfrm rot="17816008">
              <a:off x="3489227" y="4251246"/>
              <a:ext cx="323385" cy="969036"/>
            </a:xfrm>
            <a:prstGeom prst="downArrow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E52CEDEF-BD44-4814-883C-9ADF3FB88DE3}"/>
                </a:ext>
              </a:extLst>
            </p:cNvPr>
            <p:cNvSpPr/>
            <p:nvPr/>
          </p:nvSpPr>
          <p:spPr>
            <a:xfrm>
              <a:off x="4906954" y="5001410"/>
              <a:ext cx="1850234" cy="996619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en-US" altLang="ko-KR" dirty="0">
                  <a:solidFill>
                    <a:schemeClr val="accent1"/>
                  </a:solidFill>
                </a:rPr>
                <a:t>- Return Value</a:t>
              </a:r>
            </a:p>
            <a:p>
              <a:r>
                <a:rPr lang="en-US" altLang="ko-KR" dirty="0">
                  <a:solidFill>
                    <a:schemeClr val="accent2">
                      <a:lumMod val="75000"/>
                    </a:schemeClr>
                  </a:solidFill>
                </a:rPr>
                <a:t>- Update</a:t>
              </a:r>
            </a:p>
            <a:p>
              <a:r>
                <a:rPr lang="en-US" altLang="ko-KR" dirty="0">
                  <a:solidFill>
                    <a:schemeClr val="accent2">
                      <a:lumMod val="75000"/>
                    </a:schemeClr>
                  </a:solidFill>
                </a:rPr>
                <a:t>- Status</a:t>
              </a:r>
              <a:endParaRPr lang="ko-KR" altLang="en-US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29" name="곱하기 기호 28">
              <a:extLst>
                <a:ext uri="{FF2B5EF4-FFF2-40B4-BE49-F238E27FC236}">
                  <a16:creationId xmlns:a16="http://schemas.microsoft.com/office/drawing/2014/main" id="{C35CC2F4-40B6-4F42-8419-C1405200B245}"/>
                </a:ext>
              </a:extLst>
            </p:cNvPr>
            <p:cNvSpPr/>
            <p:nvPr/>
          </p:nvSpPr>
          <p:spPr>
            <a:xfrm>
              <a:off x="3253855" y="1686235"/>
              <a:ext cx="4605631" cy="1816565"/>
            </a:xfrm>
            <a:prstGeom prst="mathMultiply">
              <a:avLst/>
            </a:prstGeom>
            <a:solidFill>
              <a:srgbClr val="FF9B9B">
                <a:alpha val="50000"/>
              </a:srgbClr>
            </a:solidFill>
            <a:ln>
              <a:solidFill>
                <a:srgbClr val="FF0000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326033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ko-KR" altLang="en-US" dirty="0"/>
              <a:t>캐시 성능향상을 위한 시도</a:t>
            </a: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NHN</a:t>
            </a:r>
            <a:r>
              <a:rPr lang="ko-KR" altLang="en-US" dirty="0"/>
              <a:t>벅스 서비스개발팀</a:t>
            </a:r>
            <a:endParaRPr lang="en-US" altLang="ko-KR" dirty="0"/>
          </a:p>
          <a:p>
            <a:r>
              <a:rPr lang="ko-KR" altLang="en-US" i="1" dirty="0"/>
              <a:t>김영봉</a:t>
            </a:r>
            <a:endParaRPr lang="en-US" altLang="ko-KR" i="1" dirty="0"/>
          </a:p>
        </p:txBody>
      </p:sp>
    </p:spTree>
    <p:extLst>
      <p:ext uri="{BB962C8B-B14F-4D97-AF65-F5344CB8AC3E}">
        <p14:creationId xmlns:p14="http://schemas.microsoft.com/office/powerpoint/2010/main" val="21450266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Catcher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100688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Catcher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Catcher ?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지금까지 설명한 캐시관리 기능을 쉽게 적용하기 위한 오픈소스 라이브러리</a:t>
            </a:r>
            <a:endParaRPr lang="en-US" altLang="ko-KR" dirty="0"/>
          </a:p>
          <a:p>
            <a:pPr lvl="1"/>
            <a:r>
              <a:rPr lang="en-US" altLang="ko-KR" dirty="0"/>
              <a:t>search.maven.org, mvnrepository.com </a:t>
            </a:r>
            <a:r>
              <a:rPr lang="ko-KR" altLang="en-US" dirty="0"/>
              <a:t>검색가능</a:t>
            </a:r>
            <a:endParaRPr lang="en-US" altLang="ko-KR" dirty="0"/>
          </a:p>
          <a:p>
            <a:r>
              <a:rPr lang="ko-KR" altLang="en-US" dirty="0"/>
              <a:t>팀내 세미나 자료로 시작 </a:t>
            </a:r>
            <a:r>
              <a:rPr lang="en-US" altLang="ko-KR" dirty="0"/>
              <a:t>-&gt; </a:t>
            </a:r>
            <a:r>
              <a:rPr lang="ko-KR" altLang="en-US" dirty="0"/>
              <a:t>사내 기술공유 </a:t>
            </a:r>
            <a:r>
              <a:rPr lang="en-US" altLang="ko-KR" dirty="0"/>
              <a:t>-&gt; NHN FORWARD </a:t>
            </a:r>
            <a:r>
              <a:rPr lang="ko-KR" altLang="en-US" dirty="0"/>
              <a:t>발표</a:t>
            </a:r>
            <a:endParaRPr lang="en-US" altLang="ko-KR" dirty="0"/>
          </a:p>
          <a:p>
            <a:r>
              <a:rPr lang="en-US" altLang="ko-KR" dirty="0"/>
              <a:t>JDK 1.8 +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126514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Catcher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Catcher </a:t>
            </a:r>
            <a:r>
              <a:rPr lang="ko-KR" altLang="en-US" dirty="0"/>
              <a:t>의</a:t>
            </a:r>
            <a:r>
              <a:rPr lang="en-US" altLang="ko-KR" dirty="0"/>
              <a:t> </a:t>
            </a:r>
            <a:r>
              <a:rPr lang="ko-KR" altLang="en-US" dirty="0"/>
              <a:t>추가기능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동기</a:t>
            </a:r>
            <a:r>
              <a:rPr lang="en-US" altLang="ko-KR" dirty="0"/>
              <a:t>/</a:t>
            </a:r>
            <a:r>
              <a:rPr lang="ko-KR" altLang="en-US" dirty="0"/>
              <a:t>비동기 캐시생성 방법 선택가능</a:t>
            </a:r>
            <a:endParaRPr lang="en-US" altLang="ko-KR" dirty="0"/>
          </a:p>
          <a:p>
            <a:pPr lvl="1"/>
            <a:r>
              <a:rPr lang="en-US" altLang="ko-KR" dirty="0"/>
              <a:t>Empty,</a:t>
            </a:r>
            <a:r>
              <a:rPr lang="ko-KR" altLang="en-US" dirty="0"/>
              <a:t> </a:t>
            </a:r>
            <a:r>
              <a:rPr lang="en-US" altLang="ko-KR" dirty="0"/>
              <a:t>Update </a:t>
            </a:r>
            <a:r>
              <a:rPr lang="ko-KR" altLang="en-US" dirty="0"/>
              <a:t>각 상태에서 동기</a:t>
            </a:r>
            <a:r>
              <a:rPr lang="en-US" altLang="ko-KR" dirty="0"/>
              <a:t>/</a:t>
            </a:r>
            <a:r>
              <a:rPr lang="ko-KR" altLang="en-US" dirty="0"/>
              <a:t>비동기 캐시생성 방식을 각 코드블록 단위로 적용가능</a:t>
            </a:r>
            <a:endParaRPr lang="en-US" altLang="ko-KR" dirty="0"/>
          </a:p>
          <a:p>
            <a:r>
              <a:rPr lang="ko-KR" altLang="en-US" dirty="0"/>
              <a:t>캐시 생성 중 예외발생시의 대응 옵션</a:t>
            </a:r>
            <a:endParaRPr lang="en-US" altLang="ko-KR" dirty="0"/>
          </a:p>
          <a:p>
            <a:pPr lvl="1"/>
            <a:r>
              <a:rPr lang="en-US" altLang="ko-KR" dirty="0"/>
              <a:t>Null </a:t>
            </a:r>
            <a:r>
              <a:rPr lang="ko-KR" altLang="en-US" dirty="0"/>
              <a:t>값으로 캐시 갱신</a:t>
            </a:r>
            <a:endParaRPr lang="en-US" altLang="ko-KR" dirty="0"/>
          </a:p>
          <a:p>
            <a:pPr lvl="1"/>
            <a:r>
              <a:rPr lang="ko-KR" altLang="en-US" dirty="0"/>
              <a:t>캐시 생성 전 이전의 캐시 값을 그대로 갱신</a:t>
            </a:r>
            <a:endParaRPr lang="en-US" altLang="ko-KR" dirty="0"/>
          </a:p>
          <a:p>
            <a:pPr lvl="1"/>
            <a:r>
              <a:rPr lang="ko-KR" altLang="en-US" dirty="0"/>
              <a:t>별도의 함수를 통한 처리 값으로 갱신</a:t>
            </a:r>
            <a:br>
              <a:rPr lang="en-US" altLang="ko-KR" dirty="0"/>
            </a:b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643139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Catcher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Dependency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F792E91-B2FE-4EEB-A741-823D050B1F88}"/>
              </a:ext>
            </a:extLst>
          </p:cNvPr>
          <p:cNvSpPr/>
          <p:nvPr/>
        </p:nvSpPr>
        <p:spPr>
          <a:xfrm>
            <a:off x="688800" y="1853293"/>
            <a:ext cx="10814400" cy="466616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360000" tIns="360000" rIns="360000" bIns="360000" rtlCol="0" anchor="t"/>
          <a:lstStyle/>
          <a:p>
            <a:r>
              <a:rPr lang="en-US" altLang="ko-KR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&lt;dependency&gt;</a:t>
            </a:r>
          </a:p>
          <a:p>
            <a:r>
              <a:rPr lang="en-US" altLang="ko-KR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  &lt;</a:t>
            </a:r>
            <a:r>
              <a:rPr lang="en-US" altLang="ko-KR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groupId</a:t>
            </a:r>
            <a:r>
              <a:rPr lang="en-US" altLang="ko-KR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en-US" altLang="ko-KR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com.codebal.cache</a:t>
            </a:r>
            <a:r>
              <a:rPr lang="en-US" altLang="ko-KR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groupId</a:t>
            </a:r>
            <a:r>
              <a:rPr lang="en-US" altLang="ko-KR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</a:p>
          <a:p>
            <a:r>
              <a:rPr lang="en-US" altLang="ko-KR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  &lt;</a:t>
            </a:r>
            <a:r>
              <a:rPr lang="en-US" altLang="ko-KR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artifactId</a:t>
            </a:r>
            <a:r>
              <a:rPr lang="en-US" altLang="ko-KR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&gt;catcher&lt;/</a:t>
            </a:r>
            <a:r>
              <a:rPr lang="en-US" altLang="ko-KR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artifactId</a:t>
            </a:r>
            <a:r>
              <a:rPr lang="en-US" altLang="ko-KR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</a:p>
          <a:p>
            <a:r>
              <a:rPr lang="en-US" altLang="ko-KR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  &lt;version&gt;0.2.1&lt;/version&gt;</a:t>
            </a:r>
          </a:p>
          <a:p>
            <a:r>
              <a:rPr lang="en-US" altLang="ko-KR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&lt;/dependency&gt;</a:t>
            </a:r>
          </a:p>
          <a:p>
            <a:endParaRPr lang="en-US" altLang="ko-KR" dirty="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endParaRPr lang="en-US" altLang="ko-KR" dirty="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dirty="0">
                <a:hlinkClick r:id="rId2"/>
              </a:rPr>
              <a:t>https://search.maven.org/artifact/com.codebal.cache/catcher/0.2.1/jar</a:t>
            </a:r>
            <a:endParaRPr lang="en-US" altLang="ko-KR" dirty="0"/>
          </a:p>
          <a:p>
            <a:endParaRPr lang="en-US" altLang="ko-KR" dirty="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dirty="0">
                <a:hlinkClick r:id="rId3"/>
              </a:rPr>
              <a:t>https://github.com/codebal/java-catcher</a:t>
            </a:r>
            <a:endParaRPr lang="ko-KR" altLang="en-US" dirty="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183281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Catcher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F792E91-B2FE-4EEB-A741-823D050B1F88}"/>
              </a:ext>
            </a:extLst>
          </p:cNvPr>
          <p:cNvSpPr/>
          <p:nvPr/>
        </p:nvSpPr>
        <p:spPr>
          <a:xfrm>
            <a:off x="688800" y="1258349"/>
            <a:ext cx="10814400" cy="526110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360000" tIns="360000" rIns="360000" bIns="360000" rtlCol="0" anchor="t"/>
          <a:lstStyle/>
          <a:p>
            <a:r>
              <a:rPr lang="en-US" altLang="ko-KR" sz="160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ICatcherSignal</a:t>
            </a:r>
            <a:r>
              <a:rPr lang="en-US" altLang="ko-KR" sz="16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60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iCatcherSignal</a:t>
            </a:r>
            <a:r>
              <a:rPr lang="en-US" altLang="ko-KR" sz="16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= new </a:t>
            </a:r>
            <a:r>
              <a:rPr lang="en-US" altLang="ko-KR" sz="160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ICatcherSignal</a:t>
            </a:r>
            <a:r>
              <a:rPr lang="en-US" altLang="ko-KR" sz="16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() {</a:t>
            </a:r>
          </a:p>
          <a:p>
            <a:pPr lvl="1"/>
            <a:r>
              <a:rPr lang="en-US" altLang="ko-KR" sz="16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@Override</a:t>
            </a:r>
          </a:p>
          <a:p>
            <a:pPr lvl="1"/>
            <a:r>
              <a:rPr lang="en-US" altLang="ko-KR" sz="16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public Boolean </a:t>
            </a:r>
            <a:r>
              <a:rPr lang="en-US" altLang="ko-KR" sz="160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cacheResourceSetter</a:t>
            </a:r>
            <a:r>
              <a:rPr lang="en-US" altLang="ko-KR" sz="16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60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CacheData</a:t>
            </a:r>
            <a:r>
              <a:rPr lang="en-US" altLang="ko-KR" sz="16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60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cacheData</a:t>
            </a:r>
            <a:r>
              <a:rPr lang="en-US" altLang="ko-KR" sz="16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) {</a:t>
            </a:r>
          </a:p>
          <a:p>
            <a:pPr lvl="1"/>
            <a:r>
              <a:rPr lang="en-US" altLang="ko-KR" sz="16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	//</a:t>
            </a:r>
            <a:r>
              <a:rPr lang="en-US" altLang="ko-KR" sz="160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cacheData</a:t>
            </a:r>
            <a:r>
              <a:rPr lang="ko-KR" altLang="en-US" sz="16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를 </a:t>
            </a:r>
            <a:r>
              <a:rPr lang="en-US" altLang="ko-KR" sz="16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cache storage </a:t>
            </a:r>
            <a:r>
              <a:rPr lang="ko-KR" altLang="en-US" sz="16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에 저장</a:t>
            </a:r>
            <a:endParaRPr lang="en-US" altLang="ko-KR" sz="1600" dirty="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1"/>
            <a:r>
              <a:rPr lang="en-US" altLang="ko-KR" sz="16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	return true;</a:t>
            </a:r>
          </a:p>
          <a:p>
            <a:pPr lvl="1"/>
            <a:r>
              <a:rPr lang="en-US" altLang="ko-KR" sz="16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</a:p>
          <a:p>
            <a:pPr lvl="1"/>
            <a:endParaRPr lang="en-US" altLang="ko-KR" sz="1600" dirty="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1"/>
            <a:r>
              <a:rPr lang="en-US" altLang="ko-KR" sz="16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@Override</a:t>
            </a:r>
          </a:p>
          <a:p>
            <a:pPr lvl="1"/>
            <a:r>
              <a:rPr lang="en-US" altLang="ko-KR" sz="16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public </a:t>
            </a:r>
            <a:r>
              <a:rPr lang="en-US" altLang="ko-KR" sz="160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CacheData</a:t>
            </a:r>
            <a:r>
              <a:rPr lang="en-US" altLang="ko-KR" sz="16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60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cacheResourceGetter</a:t>
            </a:r>
            <a:r>
              <a:rPr lang="en-US" altLang="ko-KR" sz="16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(Object </a:t>
            </a:r>
            <a:r>
              <a:rPr lang="en-US" altLang="ko-KR" sz="160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cacheKey</a:t>
            </a:r>
            <a:r>
              <a:rPr lang="en-US" altLang="ko-KR" sz="16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) {</a:t>
            </a:r>
          </a:p>
          <a:p>
            <a:pPr lvl="1"/>
            <a:r>
              <a:rPr lang="en-US" altLang="ko-KR" sz="16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	//cache storage</a:t>
            </a:r>
            <a:r>
              <a:rPr lang="ko-KR" altLang="en-US" sz="16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에서 캐시를 호출하여 반환</a:t>
            </a:r>
            <a:endParaRPr lang="en-US" altLang="ko-KR" sz="1600" dirty="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1"/>
            <a:r>
              <a:rPr lang="en-US" altLang="ko-KR" sz="16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	return </a:t>
            </a:r>
            <a:r>
              <a:rPr lang="en-US" altLang="ko-KR" sz="160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cacheData</a:t>
            </a:r>
            <a:endParaRPr lang="en-US" altLang="ko-KR" sz="1600" dirty="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1"/>
            <a:r>
              <a:rPr lang="en-US" altLang="ko-KR" sz="16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</a:p>
          <a:p>
            <a:pPr lvl="1"/>
            <a:endParaRPr lang="en-US" altLang="ko-KR" sz="1600" dirty="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1"/>
            <a:r>
              <a:rPr lang="en-US" altLang="ko-KR" sz="16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@Override</a:t>
            </a:r>
          </a:p>
          <a:p>
            <a:pPr lvl="1"/>
            <a:r>
              <a:rPr lang="en-US" altLang="ko-KR" sz="16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public </a:t>
            </a:r>
            <a:r>
              <a:rPr lang="en-US" altLang="ko-KR" sz="160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CacheData</a:t>
            </a:r>
            <a:r>
              <a:rPr lang="en-US" altLang="ko-KR" sz="16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60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customErrorHandler</a:t>
            </a:r>
            <a:r>
              <a:rPr lang="en-US" altLang="ko-KR" sz="16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60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CacheError</a:t>
            </a:r>
            <a:r>
              <a:rPr lang="en-US" altLang="ko-KR" sz="16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60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cacheError</a:t>
            </a:r>
            <a:r>
              <a:rPr lang="en-US" altLang="ko-KR" sz="16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) {</a:t>
            </a:r>
          </a:p>
          <a:p>
            <a:pPr lvl="1"/>
            <a:r>
              <a:rPr lang="en-US" altLang="ko-KR" sz="16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	//</a:t>
            </a:r>
            <a:r>
              <a:rPr lang="ko-KR" altLang="en-US" sz="16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에러처리</a:t>
            </a:r>
          </a:p>
          <a:p>
            <a:pPr lvl="1"/>
            <a:r>
              <a:rPr lang="ko-KR" altLang="en-US" sz="16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	</a:t>
            </a:r>
            <a:r>
              <a:rPr lang="en-US" altLang="ko-KR" sz="16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return </a:t>
            </a:r>
            <a:r>
              <a:rPr lang="en-US" altLang="ko-KR" sz="160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cacheError.getCacheData</a:t>
            </a:r>
            <a:r>
              <a:rPr lang="en-US" altLang="ko-KR" sz="16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();</a:t>
            </a:r>
          </a:p>
          <a:p>
            <a:pPr lvl="1"/>
            <a:r>
              <a:rPr lang="en-US" altLang="ko-KR" sz="16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</a:p>
          <a:p>
            <a:r>
              <a:rPr lang="en-US" altLang="ko-KR" sz="16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};</a:t>
            </a:r>
            <a:endParaRPr lang="ko-KR" altLang="en-US" sz="1600" dirty="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15741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Catcher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F792E91-B2FE-4EEB-A741-823D050B1F88}"/>
              </a:ext>
            </a:extLst>
          </p:cNvPr>
          <p:cNvSpPr/>
          <p:nvPr/>
        </p:nvSpPr>
        <p:spPr>
          <a:xfrm>
            <a:off x="688800" y="1258349"/>
            <a:ext cx="10814400" cy="526110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360000" tIns="360000" rIns="360000" bIns="360000" rtlCol="0" anchor="t"/>
          <a:lstStyle/>
          <a:p>
            <a:r>
              <a:rPr lang="en-US" altLang="ko-KR" sz="16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Catcher </a:t>
            </a:r>
            <a:r>
              <a:rPr lang="en-US" altLang="ko-KR" sz="160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catcher</a:t>
            </a:r>
            <a:r>
              <a:rPr lang="en-US" altLang="ko-KR" sz="16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= new Catcher(</a:t>
            </a:r>
            <a:r>
              <a:rPr lang="en-US" altLang="ko-KR" sz="160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iCatcherSignal</a:t>
            </a:r>
            <a:r>
              <a:rPr lang="en-US" altLang="ko-KR" sz="16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);</a:t>
            </a:r>
          </a:p>
          <a:p>
            <a:endParaRPr lang="en-US" altLang="ko-KR" sz="1600" dirty="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6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...</a:t>
            </a:r>
          </a:p>
          <a:p>
            <a:endParaRPr lang="en-US" altLang="ko-KR" sz="1600" dirty="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6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int result = </a:t>
            </a:r>
            <a:r>
              <a:rPr lang="en-US" altLang="ko-KR" sz="160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catcher.getSet</a:t>
            </a:r>
            <a:r>
              <a:rPr lang="en-US" altLang="ko-KR" sz="16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("</a:t>
            </a:r>
            <a:r>
              <a:rPr lang="en-US" altLang="ko-KR" sz="160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heavyCode</a:t>
            </a:r>
            <a:r>
              <a:rPr lang="en-US" altLang="ko-KR" sz="16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", ()-&gt;{</a:t>
            </a:r>
          </a:p>
          <a:p>
            <a:r>
              <a:rPr lang="en-US" altLang="ko-KR" sz="16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	int A = 1 + 2;</a:t>
            </a:r>
          </a:p>
          <a:p>
            <a:r>
              <a:rPr lang="en-US" altLang="ko-KR" sz="16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	return A;</a:t>
            </a:r>
          </a:p>
          <a:p>
            <a:r>
              <a:rPr lang="en-US" altLang="ko-KR" sz="16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}, 10, 20, false, true, </a:t>
            </a:r>
            <a:r>
              <a:rPr lang="en-US" altLang="ko-KR" sz="160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Catcher.CacheCreateErrorHandle.REUSE</a:t>
            </a:r>
            <a:r>
              <a:rPr lang="en-US" altLang="ko-KR" sz="16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);</a:t>
            </a:r>
          </a:p>
          <a:p>
            <a:endParaRPr lang="en-US" altLang="ko-KR" sz="1600" dirty="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600" dirty="0" err="1">
                <a:solidFill>
                  <a:schemeClr val="accent1">
                    <a:lumMod val="75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getSet</a:t>
            </a:r>
            <a:r>
              <a:rPr lang="en-US" altLang="ko-KR" sz="1600" dirty="0">
                <a:solidFill>
                  <a:schemeClr val="accent1">
                    <a:lumMod val="75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</a:p>
          <a:p>
            <a:r>
              <a:rPr lang="en-US" altLang="ko-KR" sz="1600" dirty="0">
                <a:solidFill>
                  <a:schemeClr val="accent1">
                    <a:lumMod val="75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	key, //</a:t>
            </a:r>
            <a:r>
              <a:rPr lang="ko-KR" altLang="en-US" sz="1600" dirty="0">
                <a:solidFill>
                  <a:schemeClr val="accent1">
                    <a:lumMod val="75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캐시 키</a:t>
            </a:r>
            <a:endParaRPr lang="en-US" altLang="ko-KR" sz="1600" dirty="0">
              <a:solidFill>
                <a:schemeClr val="accent1">
                  <a:lumMod val="75000"/>
                </a:schemeClr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600" dirty="0">
                <a:solidFill>
                  <a:schemeClr val="accent1">
                    <a:lumMod val="75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	Supplier, //</a:t>
            </a:r>
            <a:r>
              <a:rPr lang="ko-KR" altLang="en-US" sz="1600" dirty="0">
                <a:solidFill>
                  <a:schemeClr val="accent1">
                    <a:lumMod val="75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캐시에</a:t>
            </a:r>
            <a:r>
              <a:rPr lang="en-US" altLang="ko-KR" sz="1600" dirty="0">
                <a:solidFill>
                  <a:schemeClr val="accent1">
                    <a:lumMod val="75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600" dirty="0">
                <a:solidFill>
                  <a:schemeClr val="accent1">
                    <a:lumMod val="75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저장하려는 코드 블록</a:t>
            </a:r>
            <a:r>
              <a:rPr lang="en-US" altLang="ko-KR" sz="1600" dirty="0">
                <a:solidFill>
                  <a:schemeClr val="accent1">
                    <a:lumMod val="75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lambda</a:t>
            </a:r>
          </a:p>
          <a:p>
            <a:r>
              <a:rPr lang="en-US" altLang="ko-KR" sz="1600" dirty="0">
                <a:solidFill>
                  <a:schemeClr val="accent1">
                    <a:lumMod val="75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	</a:t>
            </a:r>
            <a:r>
              <a:rPr lang="en-US" altLang="ko-KR" sz="1600" dirty="0" err="1">
                <a:solidFill>
                  <a:schemeClr val="accent1">
                    <a:lumMod val="75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update_sec</a:t>
            </a:r>
            <a:r>
              <a:rPr lang="en-US" altLang="ko-KR" sz="1600" dirty="0">
                <a:solidFill>
                  <a:schemeClr val="accent1">
                    <a:lumMod val="75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//</a:t>
            </a:r>
            <a:r>
              <a:rPr lang="ko-KR" altLang="en-US" sz="1600" dirty="0">
                <a:solidFill>
                  <a:schemeClr val="accent1">
                    <a:lumMod val="75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업데이트 시간</a:t>
            </a:r>
            <a:r>
              <a:rPr lang="en-US" altLang="ko-KR" sz="1600" dirty="0">
                <a:solidFill>
                  <a:schemeClr val="accent1">
                    <a:lumMod val="75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ko-KR" altLang="en-US" sz="1600" dirty="0">
                <a:solidFill>
                  <a:schemeClr val="accent1">
                    <a:lumMod val="75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초</a:t>
            </a:r>
            <a:r>
              <a:rPr lang="en-US" altLang="ko-KR" sz="1600" dirty="0">
                <a:solidFill>
                  <a:schemeClr val="accent1">
                    <a:lumMod val="75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  <a:p>
            <a:r>
              <a:rPr lang="en-US" altLang="ko-KR" sz="1600" dirty="0">
                <a:solidFill>
                  <a:schemeClr val="accent1">
                    <a:lumMod val="75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	</a:t>
            </a:r>
            <a:r>
              <a:rPr lang="en-US" altLang="ko-KR" sz="1600" dirty="0" err="1">
                <a:solidFill>
                  <a:schemeClr val="accent1">
                    <a:lumMod val="75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expire_sec</a:t>
            </a:r>
            <a:r>
              <a:rPr lang="en-US" altLang="ko-KR" sz="1600" dirty="0">
                <a:solidFill>
                  <a:schemeClr val="accent1">
                    <a:lumMod val="75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//</a:t>
            </a:r>
            <a:r>
              <a:rPr lang="ko-KR" altLang="en-US" sz="1600" dirty="0">
                <a:solidFill>
                  <a:schemeClr val="accent1">
                    <a:lumMod val="75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만료 시간</a:t>
            </a:r>
            <a:r>
              <a:rPr lang="en-US" altLang="ko-KR" sz="1600" dirty="0">
                <a:solidFill>
                  <a:schemeClr val="accent1">
                    <a:lumMod val="75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ko-KR" altLang="en-US" sz="1600" dirty="0">
                <a:solidFill>
                  <a:schemeClr val="accent1">
                    <a:lumMod val="75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초</a:t>
            </a:r>
            <a:r>
              <a:rPr lang="en-US" altLang="ko-KR" sz="1600" dirty="0">
                <a:solidFill>
                  <a:schemeClr val="accent1">
                    <a:lumMod val="75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  <a:p>
            <a:r>
              <a:rPr lang="en-US" altLang="ko-KR" sz="1600" dirty="0">
                <a:solidFill>
                  <a:schemeClr val="accent1">
                    <a:lumMod val="75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	</a:t>
            </a:r>
            <a:r>
              <a:rPr lang="en-US" altLang="ko-KR" sz="1600" dirty="0" err="1">
                <a:solidFill>
                  <a:schemeClr val="accent1">
                    <a:lumMod val="75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asyncNew</a:t>
            </a:r>
            <a:r>
              <a:rPr lang="en-US" altLang="ko-KR" sz="1600" dirty="0">
                <a:solidFill>
                  <a:schemeClr val="accent1">
                    <a:lumMod val="75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//</a:t>
            </a:r>
            <a:r>
              <a:rPr lang="ko-KR" altLang="en-US" sz="1600" dirty="0">
                <a:solidFill>
                  <a:schemeClr val="accent1">
                    <a:lumMod val="75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최초 캐시생성시 비동기 처리</a:t>
            </a:r>
            <a:endParaRPr lang="en-US" altLang="ko-KR" sz="1600" dirty="0">
              <a:solidFill>
                <a:schemeClr val="accent1">
                  <a:lumMod val="75000"/>
                </a:schemeClr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600" dirty="0">
                <a:solidFill>
                  <a:schemeClr val="accent1">
                    <a:lumMod val="75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	</a:t>
            </a:r>
            <a:r>
              <a:rPr lang="en-US" altLang="ko-KR" sz="1600" dirty="0" err="1">
                <a:solidFill>
                  <a:schemeClr val="accent1">
                    <a:lumMod val="75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asyncUpdate</a:t>
            </a:r>
            <a:r>
              <a:rPr lang="en-US" altLang="ko-KR" sz="1600" dirty="0">
                <a:solidFill>
                  <a:schemeClr val="accent1">
                    <a:lumMod val="75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//</a:t>
            </a:r>
            <a:r>
              <a:rPr lang="ko-KR" altLang="en-US" sz="1600" dirty="0">
                <a:solidFill>
                  <a:schemeClr val="accent1">
                    <a:lumMod val="75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업데이트시 비동기 처리</a:t>
            </a:r>
            <a:endParaRPr lang="en-US" altLang="ko-KR" sz="1600" dirty="0">
              <a:solidFill>
                <a:schemeClr val="accent1">
                  <a:lumMod val="75000"/>
                </a:schemeClr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600" dirty="0">
                <a:solidFill>
                  <a:schemeClr val="accent1">
                    <a:lumMod val="75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	</a:t>
            </a:r>
            <a:r>
              <a:rPr lang="en-US" altLang="ko-KR" sz="1600" dirty="0" err="1">
                <a:solidFill>
                  <a:schemeClr val="accent1">
                    <a:lumMod val="75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CacheCreateErrorHandle</a:t>
            </a:r>
            <a:r>
              <a:rPr lang="en-US" altLang="ko-KR" sz="1600" dirty="0">
                <a:solidFill>
                  <a:schemeClr val="accent1">
                    <a:lumMod val="75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//</a:t>
            </a:r>
            <a:r>
              <a:rPr lang="ko-KR" altLang="en-US" sz="1600" dirty="0">
                <a:solidFill>
                  <a:schemeClr val="accent1">
                    <a:lumMod val="75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에러발생시 대응방법 </a:t>
            </a:r>
            <a:r>
              <a:rPr lang="en-US" altLang="ko-KR" sz="1600" dirty="0">
                <a:solidFill>
                  <a:schemeClr val="accent1">
                    <a:lumMod val="75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(NULL,REUSE,CUSTOM)</a:t>
            </a:r>
          </a:p>
          <a:p>
            <a:r>
              <a:rPr lang="en-US" altLang="ko-KR" sz="1600" dirty="0">
                <a:solidFill>
                  <a:schemeClr val="accent1">
                    <a:lumMod val="75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  <a:p>
            <a:endParaRPr lang="en-US" altLang="ko-KR" sz="1600" dirty="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179902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제목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소제목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항목</a:t>
            </a:r>
            <a:endParaRPr lang="en-US" altLang="ko-KR" dirty="0"/>
          </a:p>
          <a:p>
            <a:r>
              <a:rPr lang="ko-KR" altLang="en-US" dirty="0"/>
              <a:t>항목</a:t>
            </a:r>
          </a:p>
        </p:txBody>
      </p:sp>
    </p:spTree>
    <p:extLst>
      <p:ext uri="{BB962C8B-B14F-4D97-AF65-F5344CB8AC3E}">
        <p14:creationId xmlns:p14="http://schemas.microsoft.com/office/powerpoint/2010/main" val="28969927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문제점 해결을 위한 시도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2AEBF369-91BF-467E-87D3-2592462131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8798334"/>
              </p:ext>
            </p:extLst>
          </p:nvPr>
        </p:nvGraphicFramePr>
        <p:xfrm>
          <a:off x="414000" y="2130560"/>
          <a:ext cx="11328234" cy="32836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64117">
                  <a:extLst>
                    <a:ext uri="{9D8B030D-6E8A-4147-A177-3AD203B41FA5}">
                      <a16:colId xmlns:a16="http://schemas.microsoft.com/office/drawing/2014/main" val="744974148"/>
                    </a:ext>
                  </a:extLst>
                </a:gridCol>
                <a:gridCol w="5664117">
                  <a:extLst>
                    <a:ext uri="{9D8B030D-6E8A-4147-A177-3AD203B41FA5}">
                      <a16:colId xmlns:a16="http://schemas.microsoft.com/office/drawing/2014/main" val="2267632905"/>
                    </a:ext>
                  </a:extLst>
                </a:gridCol>
              </a:tblGrid>
              <a:tr h="4583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기존 캐시 패턴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새로운 캐시 패턴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6077409"/>
                  </a:ext>
                </a:extLst>
              </a:tr>
              <a:tr h="2825297">
                <a:tc>
                  <a:txBody>
                    <a:bodyPr/>
                    <a:lstStyle/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sz="20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캐시 없음</a:t>
                      </a:r>
                      <a:br>
                        <a:rPr lang="en-US" altLang="ko-KR" sz="20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</a:br>
                      <a:r>
                        <a:rPr lang="en-US" altLang="ko-KR" sz="20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=&gt; </a:t>
                      </a:r>
                      <a:r>
                        <a:rPr lang="ko-KR" altLang="en-US" sz="20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캐시 생성 </a:t>
                      </a:r>
                      <a:r>
                        <a:rPr lang="en-US" altLang="ko-KR" sz="20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+ </a:t>
                      </a:r>
                      <a:r>
                        <a:rPr lang="ko-KR" altLang="en-US" sz="20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캐시 값 반환</a:t>
                      </a:r>
                      <a:endParaRPr lang="en-US" altLang="ko-KR" sz="2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285750" indent="-285750" latinLnBrk="1">
                        <a:buFontTx/>
                        <a:buChar char="-"/>
                      </a:pPr>
                      <a:endParaRPr lang="en-US" altLang="ko-KR" sz="2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sz="20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캐시 있음</a:t>
                      </a:r>
                      <a:br>
                        <a:rPr lang="en-US" altLang="ko-KR" sz="20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</a:br>
                      <a:r>
                        <a:rPr lang="en-US" altLang="ko-KR" sz="20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=&gt; </a:t>
                      </a:r>
                      <a:r>
                        <a:rPr lang="ko-KR" altLang="en-US" sz="20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캐시 값 반환</a:t>
                      </a:r>
                      <a:endParaRPr lang="en-US" altLang="ko-KR" sz="2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sz="20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캐시 없음</a:t>
                      </a:r>
                      <a:br>
                        <a:rPr lang="en-US" altLang="ko-KR" sz="20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</a:br>
                      <a:r>
                        <a:rPr lang="en-US" altLang="ko-KR" sz="20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=&gt; </a:t>
                      </a:r>
                      <a:r>
                        <a:rPr lang="ko-KR" altLang="en-US" sz="20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캐시 생성 </a:t>
                      </a:r>
                      <a:r>
                        <a:rPr lang="en-US" altLang="ko-KR" sz="20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+ </a:t>
                      </a:r>
                      <a:r>
                        <a:rPr lang="ko-KR" altLang="en-US" sz="20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캐시 값 반환</a:t>
                      </a:r>
                      <a:endParaRPr lang="en-US" altLang="ko-KR" sz="2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285750" indent="-285750" latinLnBrk="1">
                        <a:buFontTx/>
                        <a:buChar char="-"/>
                      </a:pPr>
                      <a:endParaRPr lang="en-US" altLang="ko-KR" sz="2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sz="20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캐시 있음 </a:t>
                      </a:r>
                      <a:r>
                        <a:rPr lang="en-US" altLang="ko-KR" sz="20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</a:t>
                      </a:r>
                      <a:r>
                        <a:rPr lang="ko-KR" altLang="en-US" sz="2000" dirty="0">
                          <a:solidFill>
                            <a:srgbClr val="FF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갱신 필요</a:t>
                      </a:r>
                      <a:r>
                        <a:rPr lang="en-US" altLang="ko-KR" sz="20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)</a:t>
                      </a:r>
                      <a:br>
                        <a:rPr lang="en-US" altLang="ko-KR" sz="20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</a:br>
                      <a:r>
                        <a:rPr lang="en-US" altLang="ko-KR" sz="20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=&gt; </a:t>
                      </a:r>
                      <a:r>
                        <a:rPr lang="ko-KR" altLang="en-US" sz="20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캐시 값 반환 </a:t>
                      </a:r>
                      <a:r>
                        <a:rPr lang="en-US" altLang="ko-KR" sz="20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+ </a:t>
                      </a:r>
                      <a:r>
                        <a:rPr lang="ko-KR" altLang="en-US" sz="20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캐시 생성</a:t>
                      </a:r>
                      <a:endParaRPr lang="en-US" altLang="ko-KR" sz="2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285750" indent="-285750" latinLnBrk="1">
                        <a:buFontTx/>
                        <a:buChar char="-"/>
                      </a:pPr>
                      <a:endParaRPr lang="en-US" altLang="ko-KR" sz="2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sz="20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캐시 있음 </a:t>
                      </a:r>
                      <a:r>
                        <a:rPr lang="en-US" altLang="ko-KR" sz="20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</a:t>
                      </a:r>
                      <a:r>
                        <a:rPr lang="ko-KR" altLang="en-US" sz="2000" dirty="0">
                          <a:solidFill>
                            <a:srgbClr val="FF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갱신 </a:t>
                      </a:r>
                      <a:r>
                        <a:rPr lang="ko-KR" altLang="en-US" sz="2000" dirty="0" err="1">
                          <a:solidFill>
                            <a:srgbClr val="FF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필요없음</a:t>
                      </a:r>
                      <a:r>
                        <a:rPr lang="en-US" altLang="ko-KR" sz="20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)</a:t>
                      </a:r>
                      <a:br>
                        <a:rPr lang="en-US" altLang="ko-KR" sz="20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</a:br>
                      <a:r>
                        <a:rPr lang="en-US" altLang="ko-KR" sz="20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=&gt; </a:t>
                      </a:r>
                      <a:r>
                        <a:rPr lang="ko-KR" altLang="en-US" sz="20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캐시 값 반환</a:t>
                      </a:r>
                      <a:endParaRPr lang="en-US" altLang="ko-KR" sz="2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0760234"/>
                  </a:ext>
                </a:extLst>
              </a:tr>
            </a:tbl>
          </a:graphicData>
        </a:graphic>
      </p:graphicFrame>
      <p:sp>
        <p:nvSpPr>
          <p:cNvPr id="4" name="텍스트 개체 틀 2">
            <a:extLst>
              <a:ext uri="{FF2B5EF4-FFF2-40B4-BE49-F238E27FC236}">
                <a16:creationId xmlns:a16="http://schemas.microsoft.com/office/drawing/2014/main" id="{649022E5-C8D2-482D-8915-EBF5360B1AC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96000" y="1285200"/>
            <a:ext cx="9885600" cy="457200"/>
          </a:xfrm>
        </p:spPr>
        <p:txBody>
          <a:bodyPr/>
          <a:lstStyle/>
          <a:p>
            <a:r>
              <a:rPr lang="ko-KR" altLang="en-US" dirty="0"/>
              <a:t>패턴을 세분화</a:t>
            </a:r>
          </a:p>
        </p:txBody>
      </p:sp>
    </p:spTree>
    <p:extLst>
      <p:ext uri="{BB962C8B-B14F-4D97-AF65-F5344CB8AC3E}">
        <p14:creationId xmlns:p14="http://schemas.microsoft.com/office/powerpoint/2010/main" val="609482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1019981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/>
              <a:t>장 제목</a:t>
            </a:r>
          </a:p>
        </p:txBody>
      </p:sp>
    </p:spTree>
    <p:extLst>
      <p:ext uri="{BB962C8B-B14F-4D97-AF65-F5344CB8AC3E}">
        <p14:creationId xmlns:p14="http://schemas.microsoft.com/office/powerpoint/2010/main" val="12862669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다룰 내용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>
              <a:lnSpc>
                <a:spcPts val="4200"/>
              </a:lnSpc>
            </a:pPr>
            <a:r>
              <a:rPr lang="ko-KR" altLang="en-US" dirty="0"/>
              <a:t>캐시의 정의</a:t>
            </a:r>
            <a:r>
              <a:rPr lang="en-US" altLang="ko-KR" dirty="0"/>
              <a:t> </a:t>
            </a:r>
          </a:p>
          <a:p>
            <a:pPr>
              <a:lnSpc>
                <a:spcPts val="4200"/>
              </a:lnSpc>
            </a:pPr>
            <a:r>
              <a:rPr lang="ko-KR" altLang="en-US" dirty="0"/>
              <a:t>캐시 운영시의 문제점</a:t>
            </a:r>
            <a:endParaRPr lang="en-US" altLang="ko-KR" dirty="0"/>
          </a:p>
          <a:p>
            <a:pPr>
              <a:lnSpc>
                <a:spcPts val="4200"/>
              </a:lnSpc>
            </a:pPr>
            <a:r>
              <a:rPr lang="ko-KR" altLang="en-US" dirty="0"/>
              <a:t>캐시의 문제점을 해결하기 위한 새로운 시도</a:t>
            </a:r>
            <a:endParaRPr lang="en-US" altLang="ko-KR" dirty="0"/>
          </a:p>
          <a:p>
            <a:pPr>
              <a:lnSpc>
                <a:spcPts val="4200"/>
              </a:lnSpc>
            </a:pPr>
            <a:r>
              <a:rPr lang="ko-KR" altLang="en-US" dirty="0"/>
              <a:t>기존과의 차이점</a:t>
            </a:r>
            <a:endParaRPr lang="en-US" altLang="ko-KR" dirty="0"/>
          </a:p>
          <a:p>
            <a:pPr>
              <a:lnSpc>
                <a:spcPts val="4200"/>
              </a:lnSpc>
            </a:pPr>
            <a:r>
              <a:rPr lang="ko-KR" altLang="en-US" dirty="0"/>
              <a:t>성능테스트</a:t>
            </a:r>
            <a:endParaRPr lang="en-US" altLang="ko-KR" dirty="0"/>
          </a:p>
          <a:p>
            <a:pPr>
              <a:lnSpc>
                <a:spcPts val="4200"/>
              </a:lnSpc>
            </a:pPr>
            <a:r>
              <a:rPr lang="ko-KR" altLang="en-US" dirty="0"/>
              <a:t>오픈소스 </a:t>
            </a:r>
            <a:r>
              <a:rPr lang="en-US" altLang="ko-KR" dirty="0"/>
              <a:t>(Catcher)</a:t>
            </a:r>
          </a:p>
          <a:p>
            <a:pPr>
              <a:lnSpc>
                <a:spcPts val="4200"/>
              </a:lnSpc>
            </a:pPr>
            <a:r>
              <a:rPr lang="ko-KR" altLang="en-US" dirty="0"/>
              <a:t>결론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3459080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제목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소제목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항목</a:t>
            </a:r>
            <a:endParaRPr lang="en-US" altLang="ko-KR" dirty="0"/>
          </a:p>
          <a:p>
            <a:r>
              <a:rPr lang="ko-KR" altLang="en-US" dirty="0"/>
              <a:t>항목</a:t>
            </a:r>
          </a:p>
        </p:txBody>
      </p:sp>
    </p:spTree>
    <p:extLst>
      <p:ext uri="{BB962C8B-B14F-4D97-AF65-F5344CB8AC3E}">
        <p14:creationId xmlns:p14="http://schemas.microsoft.com/office/powerpoint/2010/main" val="15224561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99914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065905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95805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38494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/>
          <p:cNvSpPr/>
          <p:nvPr/>
        </p:nvSpPr>
        <p:spPr>
          <a:xfrm>
            <a:off x="1449964" y="2058661"/>
            <a:ext cx="2286000" cy="22860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ko-KR" altLang="en-US" sz="20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나눔스퀘어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Bold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타원 3"/>
          <p:cNvSpPr/>
          <p:nvPr/>
        </p:nvSpPr>
        <p:spPr>
          <a:xfrm>
            <a:off x="8605309" y="2058661"/>
            <a:ext cx="2286000" cy="22860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나눔스퀘어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Bold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타원 4"/>
          <p:cNvSpPr/>
          <p:nvPr/>
        </p:nvSpPr>
        <p:spPr>
          <a:xfrm>
            <a:off x="5027637" y="2058661"/>
            <a:ext cx="2286000" cy="2286000"/>
          </a:xfrm>
          <a:prstGeom prst="ellipse">
            <a:avLst/>
          </a:prstGeom>
          <a:solidFill>
            <a:srgbClr val="2264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ko-KR" altLang="en-US" sz="20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나눔스퀘어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Bold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6" name="직선 화살표 연결선 5"/>
          <p:cNvCxnSpPr/>
          <p:nvPr/>
        </p:nvCxnSpPr>
        <p:spPr>
          <a:xfrm flipV="1">
            <a:off x="3980494" y="2881815"/>
            <a:ext cx="757083" cy="12249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headEnd w="med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/>
          <p:cNvCxnSpPr/>
          <p:nvPr/>
        </p:nvCxnSpPr>
        <p:spPr>
          <a:xfrm rot="10800000" flipV="1">
            <a:off x="3980493" y="3189411"/>
            <a:ext cx="757083" cy="12249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headEnd w="med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/>
          <p:cNvCxnSpPr/>
          <p:nvPr/>
        </p:nvCxnSpPr>
        <p:spPr>
          <a:xfrm flipV="1">
            <a:off x="7545435" y="2881815"/>
            <a:ext cx="757083" cy="12249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headEnd w="med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/>
          <p:cNvCxnSpPr/>
          <p:nvPr/>
        </p:nvCxnSpPr>
        <p:spPr>
          <a:xfrm rot="10800000" flipV="1">
            <a:off x="7545434" y="3189411"/>
            <a:ext cx="757083" cy="12249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headEnd w="med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제목 9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885391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355600" indent="-258763"/>
            <a:endParaRPr lang="ko-KR" altLang="en-US" dirty="0"/>
          </a:p>
        </p:txBody>
      </p:sp>
      <p:sp>
        <p:nvSpPr>
          <p:cNvPr id="5" name="타원 4"/>
          <p:cNvSpPr/>
          <p:nvPr/>
        </p:nvSpPr>
        <p:spPr>
          <a:xfrm>
            <a:off x="1497589" y="3687436"/>
            <a:ext cx="2286000" cy="22860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ko-KR" altLang="en-US" sz="20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나눔스퀘어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Bold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타원 5"/>
          <p:cNvSpPr/>
          <p:nvPr/>
        </p:nvSpPr>
        <p:spPr>
          <a:xfrm>
            <a:off x="8652934" y="3687436"/>
            <a:ext cx="2286000" cy="22860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나눔스퀘어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Bold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타원 6"/>
          <p:cNvSpPr/>
          <p:nvPr/>
        </p:nvSpPr>
        <p:spPr>
          <a:xfrm>
            <a:off x="5075262" y="3687436"/>
            <a:ext cx="2286000" cy="2286000"/>
          </a:xfrm>
          <a:prstGeom prst="ellipse">
            <a:avLst/>
          </a:prstGeom>
          <a:solidFill>
            <a:srgbClr val="2264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ko-KR" altLang="en-US" sz="20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나눔스퀘어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Bold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9" name="직선 화살표 연결선 8"/>
          <p:cNvCxnSpPr/>
          <p:nvPr/>
        </p:nvCxnSpPr>
        <p:spPr>
          <a:xfrm flipV="1">
            <a:off x="4028119" y="4510590"/>
            <a:ext cx="757083" cy="12249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headEnd w="med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/>
          <p:nvPr/>
        </p:nvCxnSpPr>
        <p:spPr>
          <a:xfrm rot="10800000" flipV="1">
            <a:off x="4028118" y="4818186"/>
            <a:ext cx="757083" cy="12249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headEnd w="med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/>
          <p:nvPr/>
        </p:nvCxnSpPr>
        <p:spPr>
          <a:xfrm flipV="1">
            <a:off x="7593060" y="4510590"/>
            <a:ext cx="757083" cy="12249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headEnd w="med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/>
          <p:nvPr/>
        </p:nvCxnSpPr>
        <p:spPr>
          <a:xfrm rot="10800000" flipV="1">
            <a:off x="7593059" y="4818186"/>
            <a:ext cx="757083" cy="12249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headEnd w="med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53523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제목 20"/>
          <p:cNvSpPr>
            <a:spLocks noGrp="1"/>
          </p:cNvSpPr>
          <p:nvPr>
            <p:ph type="ctrTitle"/>
          </p:nvPr>
        </p:nvSpPr>
        <p:spPr>
          <a:xfrm>
            <a:off x="414000" y="216000"/>
            <a:ext cx="9867600" cy="850800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타원 4"/>
          <p:cNvSpPr/>
          <p:nvPr/>
        </p:nvSpPr>
        <p:spPr>
          <a:xfrm>
            <a:off x="2304323" y="2099846"/>
            <a:ext cx="2286000" cy="22860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ko-KR" altLang="en-US" sz="20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나눔스퀘어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Bold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888410" y="1975107"/>
            <a:ext cx="3956400" cy="730800"/>
          </a:xfrm>
          <a:prstGeom prst="rect">
            <a:avLst/>
          </a:prstGeom>
          <a:solidFill>
            <a:srgbClr val="2264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나눔스퀘어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Bold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5888410" y="2879671"/>
            <a:ext cx="3956400" cy="7308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나눔스퀘어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Bold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5888410" y="3784235"/>
            <a:ext cx="3956400" cy="7308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나눔스퀘어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Bold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7" name="직선 연결선[R] 22"/>
          <p:cNvCxnSpPr/>
          <p:nvPr/>
        </p:nvCxnSpPr>
        <p:spPr>
          <a:xfrm flipV="1">
            <a:off x="4590324" y="3178174"/>
            <a:ext cx="1298087" cy="460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[R] 23"/>
          <p:cNvCxnSpPr/>
          <p:nvPr/>
        </p:nvCxnSpPr>
        <p:spPr>
          <a:xfrm>
            <a:off x="5241669" y="2327824"/>
            <a:ext cx="0" cy="17007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[R] 24"/>
          <p:cNvCxnSpPr/>
          <p:nvPr/>
        </p:nvCxnSpPr>
        <p:spPr>
          <a:xfrm flipH="1">
            <a:off x="5237064" y="2327824"/>
            <a:ext cx="65134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[R] 25"/>
          <p:cNvCxnSpPr/>
          <p:nvPr/>
        </p:nvCxnSpPr>
        <p:spPr>
          <a:xfrm flipH="1">
            <a:off x="5237064" y="4028524"/>
            <a:ext cx="65134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70838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14000" y="216000"/>
            <a:ext cx="9867600" cy="8508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차트 제목과 차트</a:t>
            </a:r>
          </a:p>
        </p:txBody>
      </p:sp>
      <p:graphicFrame>
        <p:nvGraphicFramePr>
          <p:cNvPr id="9" name="차트 8"/>
          <p:cNvGraphicFramePr/>
          <p:nvPr>
            <p:extLst>
              <p:ext uri="{D42A27DB-BD31-4B8C-83A1-F6EECF244321}">
                <p14:modId xmlns:p14="http://schemas.microsoft.com/office/powerpoint/2010/main" val="971723435"/>
              </p:ext>
            </p:extLst>
          </p:nvPr>
        </p:nvGraphicFramePr>
        <p:xfrm>
          <a:off x="1989231" y="1608589"/>
          <a:ext cx="8213539" cy="366437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직사각형 5"/>
          <p:cNvSpPr/>
          <p:nvPr/>
        </p:nvSpPr>
        <p:spPr>
          <a:xfrm>
            <a:off x="4117800" y="5617774"/>
            <a:ext cx="3956400" cy="481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차트 제목 </a:t>
            </a:r>
            <a:r>
              <a:rPr lang="ko-KR" altLang="en-US" sz="200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나눔스퀘어</a:t>
            </a:r>
            <a:r>
              <a:rPr lang="ko-KR" altLang="en-US" sz="20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0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Bold</a:t>
            </a:r>
            <a:endParaRPr lang="ko-KR" altLang="en-US" sz="20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3500583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9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/>
              <a:t>차트 제목과 차트</a:t>
            </a:r>
          </a:p>
        </p:txBody>
      </p:sp>
      <p:graphicFrame>
        <p:nvGraphicFramePr>
          <p:cNvPr id="9" name="차트 8"/>
          <p:cNvGraphicFramePr/>
          <p:nvPr>
            <p:extLst>
              <p:ext uri="{D42A27DB-BD31-4B8C-83A1-F6EECF244321}">
                <p14:modId xmlns:p14="http://schemas.microsoft.com/office/powerpoint/2010/main" val="2251458867"/>
              </p:ext>
            </p:extLst>
          </p:nvPr>
        </p:nvGraphicFramePr>
        <p:xfrm>
          <a:off x="1989231" y="2116587"/>
          <a:ext cx="8213539" cy="366437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1" name="직사각형 20"/>
          <p:cNvSpPr/>
          <p:nvPr/>
        </p:nvSpPr>
        <p:spPr>
          <a:xfrm>
            <a:off x="4117800" y="5953441"/>
            <a:ext cx="3956400" cy="481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차트 제목 </a:t>
            </a:r>
            <a:r>
              <a:rPr lang="ko-KR" altLang="en-US" sz="200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나눔스퀘어</a:t>
            </a:r>
            <a:r>
              <a:rPr lang="ko-KR" altLang="en-US" sz="20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0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Bold</a:t>
            </a:r>
            <a:endParaRPr lang="ko-KR" altLang="en-US" sz="20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180168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캐시의 정의</a:t>
            </a:r>
          </a:p>
        </p:txBody>
      </p:sp>
    </p:spTree>
    <p:extLst>
      <p:ext uri="{BB962C8B-B14F-4D97-AF65-F5344CB8AC3E}">
        <p14:creationId xmlns:p14="http://schemas.microsoft.com/office/powerpoint/2010/main" val="104231565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9" name="차트 8"/>
          <p:cNvGraphicFramePr/>
          <p:nvPr>
            <p:extLst>
              <p:ext uri="{D42A27DB-BD31-4B8C-83A1-F6EECF244321}">
                <p14:modId xmlns:p14="http://schemas.microsoft.com/office/powerpoint/2010/main" val="1476181606"/>
              </p:ext>
            </p:extLst>
          </p:nvPr>
        </p:nvGraphicFramePr>
        <p:xfrm>
          <a:off x="3158275" y="1562291"/>
          <a:ext cx="5613836" cy="383685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1" name="직사각형 20"/>
          <p:cNvSpPr/>
          <p:nvPr/>
        </p:nvSpPr>
        <p:spPr>
          <a:xfrm>
            <a:off x="4538643" y="5459708"/>
            <a:ext cx="3956400" cy="481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차트 제목 </a:t>
            </a:r>
            <a:r>
              <a:rPr lang="ko-KR" altLang="en-US" sz="200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나눔스퀘어</a:t>
            </a:r>
            <a:r>
              <a:rPr lang="ko-KR" altLang="en-US" sz="20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0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Bold</a:t>
            </a:r>
            <a:endParaRPr lang="ko-KR" altLang="en-US" sz="20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331169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14000" y="216000"/>
            <a:ext cx="9867600" cy="850800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8449572"/>
              </p:ext>
            </p:extLst>
          </p:nvPr>
        </p:nvGraphicFramePr>
        <p:xfrm>
          <a:off x="1658240" y="1705187"/>
          <a:ext cx="8875520" cy="311400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749267">
                  <a:extLst>
                    <a:ext uri="{9D8B030D-6E8A-4147-A177-3AD203B41FA5}">
                      <a16:colId xmlns:a16="http://schemas.microsoft.com/office/drawing/2014/main" val="1064431448"/>
                    </a:ext>
                  </a:extLst>
                </a:gridCol>
                <a:gridCol w="2806253">
                  <a:extLst>
                    <a:ext uri="{9D8B030D-6E8A-4147-A177-3AD203B41FA5}">
                      <a16:colId xmlns:a16="http://schemas.microsoft.com/office/drawing/2014/main" val="1318632415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428990743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3997324633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725400258"/>
                    </a:ext>
                  </a:extLst>
                </a:gridCol>
              </a:tblGrid>
              <a:tr h="622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구분</a:t>
                      </a:r>
                    </a:p>
                  </a:txBody>
                  <a:tcPr marL="126000" marR="12600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제목</a:t>
                      </a:r>
                      <a:endParaRPr lang="ko-KR" altLang="en-US" sz="2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26000" marR="126000" marT="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제목</a:t>
                      </a:r>
                      <a:endParaRPr lang="ko-KR" altLang="en-US" sz="2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26000" marR="126000" marT="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제목</a:t>
                      </a:r>
                      <a:endParaRPr lang="ko-KR" altLang="en-US" sz="2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26000" marR="126000" marT="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제목</a:t>
                      </a:r>
                      <a:endParaRPr lang="ko-KR" altLang="en-US" sz="2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26000" marR="126000" marT="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3705660"/>
                  </a:ext>
                </a:extLst>
              </a:tr>
              <a:tr h="6228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구분 </a:t>
                      </a:r>
                      <a:r>
                        <a:rPr lang="en-US" altLang="ko-KR" sz="20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  <a:endParaRPr lang="ko-KR" altLang="en-US" sz="2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26000" marR="12600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나눔스퀘어</a:t>
                      </a:r>
                      <a:endParaRPr lang="ko-KR" altLang="en-US" sz="2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26000" marR="126000" marT="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-</a:t>
                      </a:r>
                      <a:endParaRPr lang="ko-KR" altLang="en-US" sz="2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26000" marR="126000" marT="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26000" marR="126000" marT="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26000" marR="126000" marT="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36029986"/>
                  </a:ext>
                </a:extLst>
              </a:tr>
              <a:tr h="6228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구분 </a:t>
                      </a:r>
                      <a:r>
                        <a:rPr lang="en-US" altLang="ko-KR" sz="20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</a:t>
                      </a:r>
                      <a:endParaRPr lang="ko-KR" altLang="en-US" sz="2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26000" marR="12600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dirty="0">
                          <a:solidFill>
                            <a:srgbClr val="2264DC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강조 항목</a:t>
                      </a:r>
                    </a:p>
                  </a:txBody>
                  <a:tcPr marL="126000" marR="126000" marT="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-</a:t>
                      </a:r>
                      <a:endParaRPr lang="ko-KR" altLang="en-US" sz="2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26000" marR="126000" marT="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26000" marR="126000" marT="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26000" marR="126000" marT="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820304"/>
                  </a:ext>
                </a:extLst>
              </a:tr>
              <a:tr h="6228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구분 </a:t>
                      </a:r>
                      <a:r>
                        <a:rPr lang="en-US" altLang="ko-KR" sz="20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</a:t>
                      </a:r>
                      <a:endParaRPr lang="ko-KR" altLang="en-US" sz="2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26000" marR="12600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일반 항목</a:t>
                      </a:r>
                    </a:p>
                  </a:txBody>
                  <a:tcPr marL="126000" marR="126000" marT="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-</a:t>
                      </a:r>
                      <a:endParaRPr lang="ko-KR" altLang="en-US" sz="2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26000" marR="126000" marT="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26000" marR="126000" marT="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26000" marR="126000" marT="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6255495"/>
                  </a:ext>
                </a:extLst>
              </a:tr>
              <a:tr h="6228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구분 </a:t>
                      </a:r>
                      <a:r>
                        <a:rPr lang="en-US" altLang="ko-KR" sz="20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4</a:t>
                      </a:r>
                      <a:endParaRPr lang="ko-KR" altLang="en-US" sz="2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26000" marR="12600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일반 항목</a:t>
                      </a:r>
                    </a:p>
                  </a:txBody>
                  <a:tcPr marL="126000" marR="126000" marT="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-</a:t>
                      </a:r>
                      <a:endParaRPr lang="ko-KR" altLang="en-US" sz="2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26000" marR="126000" marT="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26000" marR="126000" marT="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26000" marR="126000" marT="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301137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0184543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414000" y="1371600"/>
            <a:ext cx="10814400" cy="519684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360000" tIns="360000" rIns="360000" bIns="360000" rtlCol="0" anchor="t"/>
          <a:lstStyle/>
          <a:p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소스 콘솔 출력 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D2Coding, </a:t>
            </a:r>
            <a:r>
              <a:rPr lang="ko-KR" altLang="en-US" dirty="0" err="1">
                <a:latin typeface="D2Coding" panose="020B0609020101020101" pitchFamily="49" charset="-127"/>
                <a:ea typeface="D2Coding" panose="020B0609020101020101" pitchFamily="49" charset="-127"/>
              </a:rPr>
              <a:t>글자색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 흰색</a:t>
            </a:r>
            <a:endParaRPr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endParaRPr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package </a:t>
            </a:r>
            <a:r>
              <a:rPr lang="en-US" altLang="ko-KR" dirty="0" err="1">
                <a:latin typeface="D2Coding" panose="020B0609020101020101" pitchFamily="49" charset="-127"/>
                <a:ea typeface="D2Coding" panose="020B0609020101020101" pitchFamily="49" charset="-127"/>
              </a:rPr>
              <a:t>com.vogella.ide.counter.main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</a:p>
          <a:p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import </a:t>
            </a:r>
            <a:r>
              <a:rPr lang="en-US" altLang="ko-KR" dirty="0" err="1">
                <a:latin typeface="D2Coding" panose="020B0609020101020101" pitchFamily="49" charset="-127"/>
                <a:ea typeface="D2Coding" panose="020B0609020101020101" pitchFamily="49" charset="-127"/>
              </a:rPr>
              <a:t>com.vogella.ide.counter.util.Counter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; </a:t>
            </a:r>
          </a:p>
          <a:p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public class Tester {</a:t>
            </a:r>
          </a:p>
          <a:p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 public static void main(String[] </a:t>
            </a:r>
            <a:r>
              <a:rPr lang="en-US" altLang="ko-KR" dirty="0" err="1">
                <a:latin typeface="D2Coding" panose="020B0609020101020101" pitchFamily="49" charset="-127"/>
                <a:ea typeface="D2Coding" panose="020B0609020101020101" pitchFamily="49" charset="-127"/>
              </a:rPr>
              <a:t>args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) { </a:t>
            </a:r>
          </a:p>
          <a:p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   Counter </a:t>
            </a:r>
            <a:r>
              <a:rPr lang="en-US" altLang="ko-KR" dirty="0" err="1">
                <a:latin typeface="D2Coding" panose="020B0609020101020101" pitchFamily="49" charset="-127"/>
                <a:ea typeface="D2Coding" panose="020B0609020101020101" pitchFamily="49" charset="-127"/>
              </a:rPr>
              <a:t>counter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 = new Counter(); </a:t>
            </a:r>
          </a:p>
          <a:p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   </a:t>
            </a:r>
            <a:r>
              <a:rPr lang="en-US" altLang="ko-KR" dirty="0" err="1">
                <a:latin typeface="D2Coding" panose="020B0609020101020101" pitchFamily="49" charset="-127"/>
                <a:ea typeface="D2Coding" panose="020B0609020101020101" pitchFamily="49" charset="-127"/>
              </a:rPr>
              <a:t>int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 result = </a:t>
            </a:r>
            <a:r>
              <a:rPr lang="en-US" altLang="ko-KR" dirty="0" err="1">
                <a:latin typeface="D2Coding" panose="020B0609020101020101" pitchFamily="49" charset="-127"/>
                <a:ea typeface="D2Coding" panose="020B0609020101020101" pitchFamily="49" charset="-127"/>
              </a:rPr>
              <a:t>counter.count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(5); </a:t>
            </a:r>
          </a:p>
          <a:p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   if (result == 15) {</a:t>
            </a:r>
            <a:r>
              <a:rPr lang="en-US" altLang="ko-KR" dirty="0" err="1">
                <a:latin typeface="D2Coding" panose="020B0609020101020101" pitchFamily="49" charset="-127"/>
                <a:ea typeface="D2Coding" panose="020B0609020101020101" pitchFamily="49" charset="-127"/>
              </a:rPr>
              <a:t>System.out.println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("Correct"); </a:t>
            </a:r>
          </a:p>
          <a:p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   } else { </a:t>
            </a:r>
            <a:r>
              <a:rPr lang="en-US" altLang="ko-KR" dirty="0" err="1">
                <a:latin typeface="D2Coding" panose="020B0609020101020101" pitchFamily="49" charset="-127"/>
                <a:ea typeface="D2Coding" panose="020B0609020101020101" pitchFamily="49" charset="-127"/>
              </a:rPr>
              <a:t>System.out.println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("False"); } try { </a:t>
            </a:r>
            <a:r>
              <a:rPr lang="en-US" altLang="ko-KR" dirty="0" err="1">
                <a:latin typeface="D2Coding" panose="020B0609020101020101" pitchFamily="49" charset="-127"/>
                <a:ea typeface="D2Coding" panose="020B0609020101020101" pitchFamily="49" charset="-127"/>
              </a:rPr>
              <a:t>counter.count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(256); } catch (</a:t>
            </a:r>
            <a:r>
              <a:rPr lang="en-US" altLang="ko-KR" dirty="0" err="1">
                <a:latin typeface="D2Coding" panose="020B0609020101020101" pitchFamily="49" charset="-127"/>
                <a:ea typeface="D2Coding" panose="020B0609020101020101" pitchFamily="49" charset="-127"/>
              </a:rPr>
              <a:t>RuntimeException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 e)   </a:t>
            </a:r>
          </a:p>
          <a:p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  { </a:t>
            </a:r>
            <a:r>
              <a:rPr lang="en-US" altLang="ko-KR" dirty="0" err="1">
                <a:latin typeface="D2Coding" panose="020B0609020101020101" pitchFamily="49" charset="-127"/>
                <a:ea typeface="D2Coding" panose="020B0609020101020101" pitchFamily="49" charset="-127"/>
              </a:rPr>
              <a:t>System.out.println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("Works as </a:t>
            </a:r>
            <a:r>
              <a:rPr lang="en-US" altLang="ko-KR" dirty="0" err="1">
                <a:latin typeface="D2Coding" panose="020B0609020101020101" pitchFamily="49" charset="-127"/>
                <a:ea typeface="D2Coding" panose="020B0609020101020101" pitchFamily="49" charset="-127"/>
              </a:rPr>
              <a:t>exepected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"); </a:t>
            </a:r>
          </a:p>
          <a:p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   } </a:t>
            </a:r>
          </a:p>
          <a:p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 }</a:t>
            </a:r>
          </a:p>
          <a:p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</a:p>
          <a:p>
            <a:endParaRPr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endParaRPr lang="ko-KR" altLang="en-US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192530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315606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972456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ctrTitle"/>
          </p:nvPr>
        </p:nvSpPr>
        <p:spPr>
          <a:xfrm>
            <a:off x="414000" y="216000"/>
            <a:ext cx="9867600" cy="850800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414000" y="1371600"/>
            <a:ext cx="10814400" cy="519684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360000" tIns="360000" rIns="360000" bIns="360000" rtlCol="0" anchor="t"/>
          <a:lstStyle/>
          <a:p>
            <a:r>
              <a:rPr lang="ko-KR" altLang="en-US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코드 </a:t>
            </a:r>
            <a:r>
              <a:rPr lang="en-US" altLang="ko-KR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D2Coding, </a:t>
            </a:r>
            <a:r>
              <a:rPr lang="ko-KR" altLang="en-US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글자색</a:t>
            </a:r>
            <a:r>
              <a:rPr lang="ko-KR" altLang="en-US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검정색</a:t>
            </a:r>
            <a:endParaRPr lang="en-US" altLang="ko-KR" dirty="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endParaRPr lang="en-US" altLang="ko-KR" dirty="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package </a:t>
            </a:r>
            <a:r>
              <a:rPr lang="en-US" altLang="ko-KR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com.vogella.ide.counter.main</a:t>
            </a:r>
            <a:r>
              <a:rPr lang="en-US" altLang="ko-KR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</a:p>
          <a:p>
            <a:r>
              <a:rPr lang="en-US" altLang="ko-KR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import </a:t>
            </a:r>
            <a:r>
              <a:rPr lang="en-US" altLang="ko-KR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com.vogella.ide.counter.util.Counter</a:t>
            </a:r>
            <a:r>
              <a:rPr lang="en-US" altLang="ko-KR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; </a:t>
            </a:r>
          </a:p>
          <a:p>
            <a:r>
              <a:rPr lang="en-US" altLang="ko-KR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public class Tester {</a:t>
            </a:r>
          </a:p>
          <a:p>
            <a:r>
              <a:rPr lang="en-US" altLang="ko-KR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public static void main(String[] </a:t>
            </a:r>
            <a:r>
              <a:rPr lang="en-US" altLang="ko-KR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args</a:t>
            </a:r>
            <a:r>
              <a:rPr lang="en-US" altLang="ko-KR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) { </a:t>
            </a:r>
          </a:p>
          <a:p>
            <a:r>
              <a:rPr lang="en-US" altLang="ko-KR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 Counter </a:t>
            </a:r>
            <a:r>
              <a:rPr lang="en-US" altLang="ko-KR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counter</a:t>
            </a:r>
            <a:r>
              <a:rPr lang="en-US" altLang="ko-KR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= new Counter(); </a:t>
            </a:r>
          </a:p>
          <a:p>
            <a:r>
              <a:rPr lang="en-US" altLang="ko-KR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 </a:t>
            </a:r>
            <a:r>
              <a:rPr lang="en-US" altLang="ko-KR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int</a:t>
            </a:r>
            <a:r>
              <a:rPr lang="en-US" altLang="ko-KR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result = </a:t>
            </a:r>
            <a:r>
              <a:rPr lang="en-US" altLang="ko-KR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counter.count</a:t>
            </a:r>
            <a:r>
              <a:rPr lang="en-US" altLang="ko-KR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(5); </a:t>
            </a:r>
          </a:p>
          <a:p>
            <a:r>
              <a:rPr lang="en-US" altLang="ko-KR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 if (result == 15) {</a:t>
            </a:r>
            <a:r>
              <a:rPr lang="en-US" altLang="ko-KR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System.out.println</a:t>
            </a:r>
            <a:r>
              <a:rPr lang="en-US" altLang="ko-KR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("Correct"); </a:t>
            </a:r>
          </a:p>
          <a:p>
            <a:r>
              <a:rPr lang="en-US" altLang="ko-KR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 } else { </a:t>
            </a:r>
            <a:r>
              <a:rPr lang="en-US" altLang="ko-KR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System.out.println</a:t>
            </a:r>
            <a:r>
              <a:rPr lang="en-US" altLang="ko-KR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("False"); } try { </a:t>
            </a:r>
            <a:r>
              <a:rPr lang="en-US" altLang="ko-KR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counter.count</a:t>
            </a:r>
            <a:r>
              <a:rPr lang="en-US" altLang="ko-KR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(256); } catch (</a:t>
            </a:r>
            <a:r>
              <a:rPr lang="en-US" altLang="ko-KR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RuntimeException</a:t>
            </a:r>
            <a:r>
              <a:rPr lang="en-US" altLang="ko-KR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e)   </a:t>
            </a:r>
          </a:p>
          <a:p>
            <a:r>
              <a:rPr lang="en-US" altLang="ko-KR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{ </a:t>
            </a:r>
            <a:r>
              <a:rPr lang="en-US" altLang="ko-KR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System.out.println</a:t>
            </a:r>
            <a:r>
              <a:rPr lang="en-US" altLang="ko-KR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("Works as </a:t>
            </a:r>
            <a:r>
              <a:rPr lang="en-US" altLang="ko-KR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exepected</a:t>
            </a:r>
            <a:r>
              <a:rPr lang="en-US" altLang="ko-KR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"); </a:t>
            </a:r>
          </a:p>
          <a:p>
            <a:r>
              <a:rPr lang="en-US" altLang="ko-KR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 } </a:t>
            </a:r>
          </a:p>
          <a:p>
            <a:r>
              <a:rPr lang="en-US" altLang="ko-KR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}</a:t>
            </a:r>
          </a:p>
          <a:p>
            <a:r>
              <a:rPr lang="en-US" altLang="ko-KR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</a:p>
          <a:p>
            <a:endParaRPr lang="en-US" altLang="ko-KR" dirty="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endParaRPr lang="ko-KR" altLang="en-US" dirty="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5359025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ctrTitle"/>
          </p:nvPr>
        </p:nvSpPr>
        <p:spPr>
          <a:xfrm>
            <a:off x="414000" y="216000"/>
            <a:ext cx="9867600" cy="850800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507600" y="1371600"/>
            <a:ext cx="5400000" cy="519684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360000" tIns="360000" rIns="360000" bIns="360000" rtlCol="0" anchor="t"/>
          <a:lstStyle/>
          <a:p>
            <a:r>
              <a:rPr lang="en-US" altLang="ko-KR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public class Tester {</a:t>
            </a:r>
          </a:p>
          <a:p>
            <a:r>
              <a:rPr lang="en-US" altLang="ko-KR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public static void main(String[] </a:t>
            </a:r>
            <a:r>
              <a:rPr lang="en-US" altLang="ko-KR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args</a:t>
            </a:r>
            <a:r>
              <a:rPr lang="en-US" altLang="ko-KR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) { </a:t>
            </a:r>
          </a:p>
          <a:p>
            <a:r>
              <a:rPr lang="en-US" altLang="ko-KR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 Counter </a:t>
            </a:r>
            <a:r>
              <a:rPr lang="en-US" altLang="ko-KR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counter</a:t>
            </a:r>
            <a:r>
              <a:rPr lang="en-US" altLang="ko-KR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= new Counter(); </a:t>
            </a:r>
          </a:p>
          <a:p>
            <a:r>
              <a:rPr lang="en-US" altLang="ko-KR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 </a:t>
            </a:r>
            <a:r>
              <a:rPr lang="en-US" altLang="ko-KR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int</a:t>
            </a:r>
            <a:r>
              <a:rPr lang="en-US" altLang="ko-KR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result = </a:t>
            </a:r>
            <a:r>
              <a:rPr lang="en-US" altLang="ko-KR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counter.count</a:t>
            </a:r>
            <a:r>
              <a:rPr lang="en-US" altLang="ko-KR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(5); </a:t>
            </a:r>
          </a:p>
          <a:p>
            <a:r>
              <a:rPr lang="en-US" altLang="ko-KR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 if (result == 15) {</a:t>
            </a:r>
            <a:r>
              <a:rPr lang="en-US" altLang="ko-KR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System.out.println</a:t>
            </a:r>
            <a:r>
              <a:rPr lang="en-US" altLang="ko-KR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("Correct"); </a:t>
            </a:r>
          </a:p>
          <a:p>
            <a:r>
              <a:rPr lang="en-US" altLang="ko-KR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 } else { </a:t>
            </a:r>
            <a:r>
              <a:rPr lang="en-US" altLang="ko-KR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System.out.println</a:t>
            </a:r>
            <a:r>
              <a:rPr lang="en-US" altLang="ko-KR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("False"); } try { </a:t>
            </a:r>
            <a:r>
              <a:rPr lang="en-US" altLang="ko-KR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counter.count</a:t>
            </a:r>
            <a:r>
              <a:rPr lang="en-US" altLang="ko-KR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(256); } catch (</a:t>
            </a:r>
            <a:r>
              <a:rPr lang="en-US" altLang="ko-KR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RuntimeException</a:t>
            </a:r>
            <a:r>
              <a:rPr lang="en-US" altLang="ko-KR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e)   </a:t>
            </a:r>
          </a:p>
          <a:p>
            <a:r>
              <a:rPr lang="en-US" altLang="ko-KR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{ </a:t>
            </a:r>
            <a:r>
              <a:rPr lang="en-US" altLang="ko-KR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System.out.println</a:t>
            </a:r>
            <a:r>
              <a:rPr lang="en-US" altLang="ko-KR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("Works as </a:t>
            </a:r>
            <a:r>
              <a:rPr lang="en-US" altLang="ko-KR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exepected</a:t>
            </a:r>
            <a:r>
              <a:rPr lang="en-US" altLang="ko-KR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"); </a:t>
            </a:r>
          </a:p>
          <a:p>
            <a:r>
              <a:rPr lang="en-US" altLang="ko-KR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 } </a:t>
            </a:r>
          </a:p>
          <a:p>
            <a:r>
              <a:rPr lang="en-US" altLang="ko-KR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}</a:t>
            </a:r>
          </a:p>
          <a:p>
            <a:r>
              <a:rPr lang="en-US" altLang="ko-KR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</a:p>
          <a:p>
            <a:endParaRPr lang="en-US" altLang="ko-KR" dirty="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endParaRPr lang="ko-KR" altLang="en-US" dirty="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6285600" y="1371600"/>
            <a:ext cx="5400000" cy="519684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180000" tIns="180000" rIns="180000" bIns="180000" rtlCol="0" anchor="t"/>
          <a:lstStyle/>
          <a:p>
            <a:r>
              <a:rPr lang="ko-KR" altLang="en-US" sz="20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코드 관련 추가 </a:t>
            </a:r>
            <a:r>
              <a:rPr lang="ko-KR" altLang="en-US" sz="200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설명 필요할 때 사용 </a:t>
            </a:r>
            <a:r>
              <a:rPr lang="en-US" altLang="ko-KR" sz="200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20pt</a:t>
            </a:r>
            <a:endParaRPr lang="ko-KR" altLang="en-US" sz="20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5074826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/>
              <a:t>Q&amp;A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1482835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/>
              <a:t>고맙습니다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5032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캐시의 정의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캐시의 사용법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자주 사용하거나 긴 처리시간을 요구하는 코드부분을 정하고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고유한 키와 만료시간을 부여하여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해당코드가 실행되면 실행결과를 캐시에 저장하고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코드가 다시 실행되는 경우 만료시간 안에는 캐시에 저장해둔 결과를 대신 사용하여 처리성능을 향상시키는 것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7198224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그룹 50">
            <a:extLst>
              <a:ext uri="{FF2B5EF4-FFF2-40B4-BE49-F238E27FC236}">
                <a16:creationId xmlns:a16="http://schemas.microsoft.com/office/drawing/2014/main" id="{1F136F1A-E57B-44A7-AD57-B574D874202C}"/>
              </a:ext>
            </a:extLst>
          </p:cNvPr>
          <p:cNvGrpSpPr/>
          <p:nvPr/>
        </p:nvGrpSpPr>
        <p:grpSpPr>
          <a:xfrm>
            <a:off x="2494001" y="1271239"/>
            <a:ext cx="6934240" cy="5285678"/>
            <a:chOff x="2494001" y="1271239"/>
            <a:chExt cx="6934240" cy="5285678"/>
          </a:xfrm>
        </p:grpSpPr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F61052EC-425D-4EE3-9AAD-39F36BD209C1}"/>
                </a:ext>
              </a:extLst>
            </p:cNvPr>
            <p:cNvGrpSpPr/>
            <p:nvPr/>
          </p:nvGrpSpPr>
          <p:grpSpPr>
            <a:xfrm>
              <a:off x="2494001" y="1271239"/>
              <a:ext cx="6934240" cy="5285678"/>
              <a:chOff x="2494001" y="1271239"/>
              <a:chExt cx="6934240" cy="5285678"/>
            </a:xfrm>
          </p:grpSpPr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51153BD4-B4C5-42D1-88B3-D5840E7B173F}"/>
                  </a:ext>
                </a:extLst>
              </p:cNvPr>
              <p:cNvSpPr/>
              <p:nvPr/>
            </p:nvSpPr>
            <p:spPr>
              <a:xfrm>
                <a:off x="2494001" y="1271239"/>
                <a:ext cx="6934240" cy="5285678"/>
              </a:xfrm>
              <a:prstGeom prst="rect">
                <a:avLst/>
              </a:prstGeom>
              <a:noFill/>
              <a:ln w="76200">
                <a:solidFill>
                  <a:schemeClr val="accent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" name="순서도: 자기 디스크 5">
                <a:extLst>
                  <a:ext uri="{FF2B5EF4-FFF2-40B4-BE49-F238E27FC236}">
                    <a16:creationId xmlns:a16="http://schemas.microsoft.com/office/drawing/2014/main" id="{EBA5BB2A-D29E-46AB-A845-6ECBB6D99EE6}"/>
                  </a:ext>
                </a:extLst>
              </p:cNvPr>
              <p:cNvSpPr/>
              <p:nvPr/>
            </p:nvSpPr>
            <p:spPr>
              <a:xfrm>
                <a:off x="7558710" y="4453204"/>
                <a:ext cx="1494263" cy="1816565"/>
              </a:xfrm>
              <a:prstGeom prst="flowChartMagneticDisk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dirty="0">
                    <a:solidFill>
                      <a:schemeClr val="bg1">
                        <a:lumMod val="50000"/>
                      </a:schemeClr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Cache</a:t>
                </a:r>
              </a:p>
              <a:p>
                <a:pPr algn="ctr"/>
                <a:r>
                  <a:rPr lang="en-US" altLang="ko-KR" sz="2400" dirty="0">
                    <a:solidFill>
                      <a:schemeClr val="bg1">
                        <a:lumMod val="50000"/>
                      </a:schemeClr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Storage</a:t>
                </a:r>
                <a:endParaRPr lang="ko-KR" altLang="en-US" sz="2400" dirty="0">
                  <a:solidFill>
                    <a:schemeClr val="bg1">
                      <a:lumMod val="50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  <p:sp>
            <p:nvSpPr>
              <p:cNvPr id="10" name="순서도: 판단 9">
                <a:extLst>
                  <a:ext uri="{FF2B5EF4-FFF2-40B4-BE49-F238E27FC236}">
                    <a16:creationId xmlns:a16="http://schemas.microsoft.com/office/drawing/2014/main" id="{68026275-A36F-48E9-BDFF-E45785B4BCB6}"/>
                  </a:ext>
                </a:extLst>
              </p:cNvPr>
              <p:cNvSpPr/>
              <p:nvPr/>
            </p:nvSpPr>
            <p:spPr>
              <a:xfrm>
                <a:off x="3038664" y="5039575"/>
                <a:ext cx="1745209" cy="850800"/>
              </a:xfrm>
              <a:prstGeom prst="flowChartDecision">
                <a:avLst/>
              </a:prstGeom>
              <a:noFill/>
              <a:ln w="9525" cap="flat" cmpd="sng" algn="ctr">
                <a:solidFill>
                  <a:srgbClr val="7F7F7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accent3">
                        <a:lumMod val="75000"/>
                      </a:schemeClr>
                    </a:solidFill>
                  </a:rPr>
                  <a:t>Cache</a:t>
                </a:r>
              </a:p>
              <a:p>
                <a:pPr algn="ctr"/>
                <a:r>
                  <a:rPr lang="en-US" altLang="ko-KR" dirty="0">
                    <a:solidFill>
                      <a:schemeClr val="accent3">
                        <a:lumMod val="75000"/>
                      </a:schemeClr>
                    </a:solidFill>
                  </a:rPr>
                  <a:t>Exist?</a:t>
                </a:r>
                <a:endParaRPr lang="ko-KR" altLang="en-US" dirty="0">
                  <a:solidFill>
                    <a:schemeClr val="accent3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3" name="사각형: 둥근 모서리 12">
                <a:extLst>
                  <a:ext uri="{FF2B5EF4-FFF2-40B4-BE49-F238E27FC236}">
                    <a16:creationId xmlns:a16="http://schemas.microsoft.com/office/drawing/2014/main" id="{1C2DEBA7-FD14-4548-9FDA-7C525443C769}"/>
                  </a:ext>
                </a:extLst>
              </p:cNvPr>
              <p:cNvSpPr/>
              <p:nvPr/>
            </p:nvSpPr>
            <p:spPr>
              <a:xfrm>
                <a:off x="4936083" y="4080565"/>
                <a:ext cx="1817706" cy="892877"/>
              </a:xfrm>
              <a:prstGeom prst="roundRect">
                <a:avLst/>
              </a:prstGeom>
              <a:noFill/>
              <a:ln w="9525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1"/>
              </a:fontRef>
            </p:style>
            <p:txBody>
              <a:bodyPr rtlCol="0" anchor="ctr"/>
              <a:lstStyle/>
              <a:p>
                <a:r>
                  <a:rPr lang="en-US" altLang="ko-KR" dirty="0"/>
                  <a:t>- Key</a:t>
                </a:r>
              </a:p>
              <a:p>
                <a:r>
                  <a:rPr lang="en-US" altLang="ko-KR" dirty="0"/>
                  <a:t>- Expire</a:t>
                </a:r>
                <a:endParaRPr lang="ko-KR" altLang="en-US" dirty="0"/>
              </a:p>
              <a:p>
                <a:r>
                  <a:rPr lang="en-US" altLang="ko-KR" dirty="0"/>
                  <a:t>- Return value</a:t>
                </a:r>
                <a:endParaRPr lang="ko-KR" altLang="en-US" dirty="0"/>
              </a:p>
            </p:txBody>
          </p:sp>
          <p:cxnSp>
            <p:nvCxnSpPr>
              <p:cNvPr id="17" name="연결선: 꺾임 16">
                <a:extLst>
                  <a:ext uri="{FF2B5EF4-FFF2-40B4-BE49-F238E27FC236}">
                    <a16:creationId xmlns:a16="http://schemas.microsoft.com/office/drawing/2014/main" id="{05657891-E5D4-4351-BF66-4DBA524F1263}"/>
                  </a:ext>
                </a:extLst>
              </p:cNvPr>
              <p:cNvCxnSpPr>
                <a:cxnSpLocks/>
                <a:stCxn id="9" idx="3"/>
                <a:endCxn id="10" idx="1"/>
              </p:cNvCxnSpPr>
              <p:nvPr/>
            </p:nvCxnSpPr>
            <p:spPr>
              <a:xfrm flipH="1">
                <a:off x="3038664" y="2613663"/>
                <a:ext cx="872605" cy="2851312"/>
              </a:xfrm>
              <a:prstGeom prst="bentConnector5">
                <a:avLst>
                  <a:gd name="adj1" fmla="val -26197"/>
                  <a:gd name="adj2" fmla="val 47688"/>
                  <a:gd name="adj3" fmla="val 126197"/>
                </a:avLst>
              </a:prstGeom>
              <a:ln w="38100">
                <a:solidFill>
                  <a:srgbClr val="FF9B9B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연결선: 꺾임 23">
                <a:extLst>
                  <a:ext uri="{FF2B5EF4-FFF2-40B4-BE49-F238E27FC236}">
                    <a16:creationId xmlns:a16="http://schemas.microsoft.com/office/drawing/2014/main" id="{7699EC56-EAC6-47EC-A5D3-3FB1B1825C48}"/>
                  </a:ext>
                </a:extLst>
              </p:cNvPr>
              <p:cNvCxnSpPr>
                <a:cxnSpLocks/>
                <a:stCxn id="10" idx="0"/>
                <a:endCxn id="13" idx="1"/>
              </p:cNvCxnSpPr>
              <p:nvPr/>
            </p:nvCxnSpPr>
            <p:spPr>
              <a:xfrm rot="5400000" flipH="1" flipV="1">
                <a:off x="4167391" y="4270883"/>
                <a:ext cx="512571" cy="1024814"/>
              </a:xfrm>
              <a:prstGeom prst="bentConnector2">
                <a:avLst/>
              </a:prstGeom>
              <a:ln w="38100">
                <a:solidFill>
                  <a:srgbClr val="FF9B9B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직선 화살표 연결선 32">
                <a:extLst>
                  <a:ext uri="{FF2B5EF4-FFF2-40B4-BE49-F238E27FC236}">
                    <a16:creationId xmlns:a16="http://schemas.microsoft.com/office/drawing/2014/main" id="{B360974E-9FA6-4623-90D9-F6031DB109D6}"/>
                  </a:ext>
                </a:extLst>
              </p:cNvPr>
              <p:cNvCxnSpPr>
                <a:cxnSpLocks/>
                <a:stCxn id="10" idx="3"/>
              </p:cNvCxnSpPr>
              <p:nvPr/>
            </p:nvCxnSpPr>
            <p:spPr>
              <a:xfrm>
                <a:off x="4783873" y="5464975"/>
                <a:ext cx="2774837" cy="0"/>
              </a:xfrm>
              <a:prstGeom prst="straightConnector1">
                <a:avLst/>
              </a:prstGeom>
              <a:ln w="38100">
                <a:solidFill>
                  <a:srgbClr val="FF9B9B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연결선: 꺾임 33">
                <a:extLst>
                  <a:ext uri="{FF2B5EF4-FFF2-40B4-BE49-F238E27FC236}">
                    <a16:creationId xmlns:a16="http://schemas.microsoft.com/office/drawing/2014/main" id="{F092F1E4-A74A-4A25-B2D2-A3526363FCA5}"/>
                  </a:ext>
                </a:extLst>
              </p:cNvPr>
              <p:cNvCxnSpPr>
                <a:cxnSpLocks/>
                <a:stCxn id="6" idx="1"/>
                <a:endCxn id="14" idx="1"/>
              </p:cNvCxnSpPr>
              <p:nvPr/>
            </p:nvCxnSpPr>
            <p:spPr>
              <a:xfrm rot="16200000" flipV="1">
                <a:off x="7203327" y="3350689"/>
                <a:ext cx="1839541" cy="365490"/>
              </a:xfrm>
              <a:prstGeom prst="bentConnector4">
                <a:avLst>
                  <a:gd name="adj1" fmla="val 42021"/>
                  <a:gd name="adj2" fmla="val 266965"/>
                </a:avLst>
              </a:prstGeom>
              <a:ln w="38100">
                <a:solidFill>
                  <a:srgbClr val="FF9B9B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연결선: 꺾임 36">
                <a:extLst>
                  <a:ext uri="{FF2B5EF4-FFF2-40B4-BE49-F238E27FC236}">
                    <a16:creationId xmlns:a16="http://schemas.microsoft.com/office/drawing/2014/main" id="{809364EF-0A9D-41EC-B3BE-8825C0BCBDE5}"/>
                  </a:ext>
                </a:extLst>
              </p:cNvPr>
              <p:cNvCxnSpPr>
                <a:cxnSpLocks/>
                <a:stCxn id="13" idx="3"/>
                <a:endCxn id="6" idx="2"/>
              </p:cNvCxnSpPr>
              <p:nvPr/>
            </p:nvCxnSpPr>
            <p:spPr>
              <a:xfrm>
                <a:off x="6753789" y="4527004"/>
                <a:ext cx="804921" cy="834483"/>
              </a:xfrm>
              <a:prstGeom prst="bentConnector3">
                <a:avLst>
                  <a:gd name="adj1" fmla="val 50000"/>
                </a:avLst>
              </a:prstGeom>
              <a:ln w="38100">
                <a:solidFill>
                  <a:srgbClr val="FF9B9B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화살표: 아래쪽 40">
                <a:extLst>
                  <a:ext uri="{FF2B5EF4-FFF2-40B4-BE49-F238E27FC236}">
                    <a16:creationId xmlns:a16="http://schemas.microsoft.com/office/drawing/2014/main" id="{714DCC6B-F633-4B7E-B528-7C2135C94032}"/>
                  </a:ext>
                </a:extLst>
              </p:cNvPr>
              <p:cNvSpPr/>
              <p:nvPr/>
            </p:nvSpPr>
            <p:spPr>
              <a:xfrm>
                <a:off x="5683243" y="3546881"/>
                <a:ext cx="323385" cy="422651"/>
              </a:xfrm>
              <a:prstGeom prst="down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4C8628EC-6F88-4357-9FA7-5063320DD29E}"/>
                  </a:ext>
                </a:extLst>
              </p:cNvPr>
              <p:cNvSpPr txBox="1"/>
              <p:nvPr/>
            </p:nvSpPr>
            <p:spPr>
              <a:xfrm>
                <a:off x="3476759" y="4752690"/>
                <a:ext cx="4732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No</a:t>
                </a:r>
                <a:endPara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1A2BAE78-25A2-44F3-8FB1-B06C5702C2DD}"/>
                  </a:ext>
                </a:extLst>
              </p:cNvPr>
              <p:cNvSpPr txBox="1"/>
              <p:nvPr/>
            </p:nvSpPr>
            <p:spPr>
              <a:xfrm>
                <a:off x="4753566" y="5122022"/>
                <a:ext cx="5468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Yes</a:t>
                </a:r>
                <a:endPara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6226829E-BE99-46AA-A97A-FA56BD6F3DAA}"/>
                </a:ext>
              </a:extLst>
            </p:cNvPr>
            <p:cNvSpPr txBox="1"/>
            <p:nvPr/>
          </p:nvSpPr>
          <p:spPr>
            <a:xfrm>
              <a:off x="6776626" y="4527003"/>
              <a:ext cx="7592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Store</a:t>
              </a:r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캐시의 정의</a:t>
            </a:r>
          </a:p>
        </p:txBody>
      </p:sp>
      <p:sp>
        <p:nvSpPr>
          <p:cNvPr id="5" name="순서도: 처리 4">
            <a:extLst>
              <a:ext uri="{FF2B5EF4-FFF2-40B4-BE49-F238E27FC236}">
                <a16:creationId xmlns:a16="http://schemas.microsoft.com/office/drawing/2014/main" id="{59CEA8F8-7E5D-4CCC-9713-B2D378C9B76D}"/>
              </a:ext>
            </a:extLst>
          </p:cNvPr>
          <p:cNvSpPr/>
          <p:nvPr/>
        </p:nvSpPr>
        <p:spPr>
          <a:xfrm>
            <a:off x="4936083" y="1774431"/>
            <a:ext cx="1817706" cy="1678462"/>
          </a:xfrm>
          <a:prstGeom prst="flowChartProcess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bg2">
                    <a:lumMod val="50000"/>
                  </a:schemeClr>
                </a:solidFill>
              </a:rPr>
              <a:t>{</a:t>
            </a:r>
          </a:p>
          <a:p>
            <a:r>
              <a:rPr lang="en-US" altLang="ko-KR" dirty="0">
                <a:solidFill>
                  <a:schemeClr val="bg2">
                    <a:lumMod val="50000"/>
                  </a:schemeClr>
                </a:solidFill>
              </a:rPr>
              <a:t>  A</a:t>
            </a:r>
            <a:r>
              <a:rPr lang="ko-KR" altLang="en-US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bg2">
                    <a:lumMod val="50000"/>
                  </a:schemeClr>
                </a:solidFill>
              </a:rPr>
              <a:t>=</a:t>
            </a:r>
            <a:r>
              <a:rPr lang="ko-KR" altLang="en-US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bg2">
                    <a:lumMod val="50000"/>
                  </a:schemeClr>
                </a:solidFill>
              </a:rPr>
              <a:t>1+</a:t>
            </a:r>
            <a:r>
              <a:rPr lang="ko-KR" altLang="en-US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bg2">
                    <a:lumMod val="50000"/>
                  </a:schemeClr>
                </a:solidFill>
              </a:rPr>
              <a:t>2</a:t>
            </a:r>
          </a:p>
          <a:p>
            <a:r>
              <a:rPr lang="en-US" altLang="ko-KR" dirty="0">
                <a:solidFill>
                  <a:schemeClr val="bg2">
                    <a:lumMod val="50000"/>
                  </a:schemeClr>
                </a:solidFill>
              </a:rPr>
              <a:t>  …</a:t>
            </a:r>
          </a:p>
          <a:p>
            <a:r>
              <a:rPr lang="en-US" altLang="ko-KR" dirty="0">
                <a:solidFill>
                  <a:schemeClr val="bg2">
                    <a:lumMod val="50000"/>
                  </a:schemeClr>
                </a:solidFill>
              </a:rPr>
              <a:t>  return A</a:t>
            </a:r>
          </a:p>
          <a:p>
            <a:r>
              <a:rPr lang="en-US" altLang="ko-KR" dirty="0">
                <a:solidFill>
                  <a:schemeClr val="bg2">
                    <a:lumMod val="50000"/>
                  </a:schemeClr>
                </a:solidFill>
              </a:rPr>
              <a:t>}</a:t>
            </a:r>
            <a:endParaRPr lang="ko-KR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FB46376F-6B2C-4B9D-957E-BC1861782082}"/>
              </a:ext>
            </a:extLst>
          </p:cNvPr>
          <p:cNvSpPr/>
          <p:nvPr/>
        </p:nvSpPr>
        <p:spPr>
          <a:xfrm>
            <a:off x="852261" y="2320116"/>
            <a:ext cx="3059008" cy="587093"/>
          </a:xfrm>
          <a:prstGeom prst="rightArrow">
            <a:avLst/>
          </a:prstGeom>
          <a:solidFill>
            <a:srgbClr val="D8D8D8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Request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E4817C42-3E55-42E7-839E-B5D473395692}"/>
              </a:ext>
            </a:extLst>
          </p:cNvPr>
          <p:cNvSpPr/>
          <p:nvPr/>
        </p:nvSpPr>
        <p:spPr>
          <a:xfrm>
            <a:off x="7940352" y="2320116"/>
            <a:ext cx="3269840" cy="587093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Response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0837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캐시 운영시의 문제점</a:t>
            </a:r>
          </a:p>
        </p:txBody>
      </p:sp>
    </p:spTree>
    <p:extLst>
      <p:ext uri="{BB962C8B-B14F-4D97-AF65-F5344CB8AC3E}">
        <p14:creationId xmlns:p14="http://schemas.microsoft.com/office/powerpoint/2010/main" val="34425310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캐시 운영시의 문제점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0DF0E18-EFC1-40A2-99CE-4C3F627CE9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8222" y="1847193"/>
            <a:ext cx="8910733" cy="49208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249C1FE-968A-412E-A311-B6A2FBDDA437}"/>
              </a:ext>
            </a:extLst>
          </p:cNvPr>
          <p:cNvSpPr txBox="1"/>
          <p:nvPr/>
        </p:nvSpPr>
        <p:spPr>
          <a:xfrm>
            <a:off x="500917" y="2119335"/>
            <a:ext cx="2127505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JMeter</a:t>
            </a:r>
          </a:p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Http Request</a:t>
            </a:r>
          </a:p>
          <a:p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Threads : 2,000</a:t>
            </a:r>
          </a:p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Period : 20s</a:t>
            </a:r>
          </a:p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en-US" altLang="ko-KR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SpringBoot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en-US" altLang="ko-KR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EhCache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Code delay : </a:t>
            </a:r>
            <a:r>
              <a:rPr lang="en-US" altLang="ko-KR" dirty="0">
                <a:solidFill>
                  <a:srgbClr val="FF616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1s</a:t>
            </a:r>
          </a:p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Cache Expire : 3s</a:t>
            </a: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8E8FD0F2-F235-4F1C-8E9F-3FE0F935C229}"/>
              </a:ext>
            </a:extLst>
          </p:cNvPr>
          <p:cNvGrpSpPr/>
          <p:nvPr/>
        </p:nvGrpSpPr>
        <p:grpSpPr>
          <a:xfrm>
            <a:off x="3133977" y="3338536"/>
            <a:ext cx="8469084" cy="357240"/>
            <a:chOff x="3133977" y="2122715"/>
            <a:chExt cx="8469084" cy="357240"/>
          </a:xfrm>
        </p:grpSpPr>
        <p:sp>
          <p:nvSpPr>
            <p:cNvPr id="32" name="화살표: 왼쪽/오른쪽 31">
              <a:extLst>
                <a:ext uri="{FF2B5EF4-FFF2-40B4-BE49-F238E27FC236}">
                  <a16:creationId xmlns:a16="http://schemas.microsoft.com/office/drawing/2014/main" id="{8A8F7D58-C530-4A6B-9441-67AA78A8BF6D}"/>
                </a:ext>
              </a:extLst>
            </p:cNvPr>
            <p:cNvSpPr/>
            <p:nvPr/>
          </p:nvSpPr>
          <p:spPr>
            <a:xfrm>
              <a:off x="3133977" y="2122715"/>
              <a:ext cx="587829" cy="357240"/>
            </a:xfrm>
            <a:prstGeom prst="leftRightArrow">
              <a:avLst/>
            </a:prstGeom>
            <a:noFill/>
            <a:ln>
              <a:solidFill>
                <a:srgbClr val="FF61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rgbClr val="FF616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1</a:t>
              </a:r>
              <a:endParaRPr lang="ko-KR" altLang="en-US" sz="1400" dirty="0">
                <a:solidFill>
                  <a:srgbClr val="FF616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33" name="화살표: 왼쪽/오른쪽 32">
              <a:extLst>
                <a:ext uri="{FF2B5EF4-FFF2-40B4-BE49-F238E27FC236}">
                  <a16:creationId xmlns:a16="http://schemas.microsoft.com/office/drawing/2014/main" id="{480EA725-C5AA-407D-8A9D-0C150214C6D3}"/>
                </a:ext>
              </a:extLst>
            </p:cNvPr>
            <p:cNvSpPr/>
            <p:nvPr/>
          </p:nvSpPr>
          <p:spPr>
            <a:xfrm>
              <a:off x="3732691" y="2122715"/>
              <a:ext cx="1121228" cy="357240"/>
            </a:xfrm>
            <a:prstGeom prst="leftRightArrow">
              <a:avLst/>
            </a:prstGeom>
            <a:noFill/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bg2">
                      <a:lumMod val="50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3</a:t>
              </a:r>
              <a:endParaRPr lang="ko-KR" altLang="en-US" sz="1400" dirty="0">
                <a:solidFill>
                  <a:schemeClr val="bg2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34" name="화살표: 왼쪽/오른쪽 33">
              <a:extLst>
                <a:ext uri="{FF2B5EF4-FFF2-40B4-BE49-F238E27FC236}">
                  <a16:creationId xmlns:a16="http://schemas.microsoft.com/office/drawing/2014/main" id="{D23F06C3-07C7-4AC7-B8B4-5C2DEFC89D32}"/>
                </a:ext>
              </a:extLst>
            </p:cNvPr>
            <p:cNvSpPr/>
            <p:nvPr/>
          </p:nvSpPr>
          <p:spPr>
            <a:xfrm>
              <a:off x="4863062" y="2122715"/>
              <a:ext cx="587829" cy="357240"/>
            </a:xfrm>
            <a:prstGeom prst="leftRightArrow">
              <a:avLst/>
            </a:prstGeom>
            <a:noFill/>
            <a:ln>
              <a:solidFill>
                <a:srgbClr val="FF61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rgbClr val="FF616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1</a:t>
              </a:r>
              <a:endParaRPr lang="ko-KR" altLang="en-US" sz="1400" dirty="0">
                <a:solidFill>
                  <a:srgbClr val="FF616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35" name="화살표: 왼쪽/오른쪽 34">
              <a:extLst>
                <a:ext uri="{FF2B5EF4-FFF2-40B4-BE49-F238E27FC236}">
                  <a16:creationId xmlns:a16="http://schemas.microsoft.com/office/drawing/2014/main" id="{5F384893-DE89-4B5B-A4BE-7CF32D85DAD0}"/>
                </a:ext>
              </a:extLst>
            </p:cNvPr>
            <p:cNvSpPr/>
            <p:nvPr/>
          </p:nvSpPr>
          <p:spPr>
            <a:xfrm>
              <a:off x="5441748" y="2122715"/>
              <a:ext cx="1088571" cy="357240"/>
            </a:xfrm>
            <a:prstGeom prst="leftRightArrow">
              <a:avLst/>
            </a:prstGeom>
            <a:noFill/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bg2">
                      <a:lumMod val="50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3</a:t>
              </a:r>
              <a:endParaRPr lang="ko-KR" altLang="en-US" sz="1400" dirty="0">
                <a:solidFill>
                  <a:schemeClr val="bg2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36" name="화살표: 왼쪽/오른쪽 35">
              <a:extLst>
                <a:ext uri="{FF2B5EF4-FFF2-40B4-BE49-F238E27FC236}">
                  <a16:creationId xmlns:a16="http://schemas.microsoft.com/office/drawing/2014/main" id="{3C068154-4D6E-43C6-BB4B-EF49D1DEDA7F}"/>
                </a:ext>
              </a:extLst>
            </p:cNvPr>
            <p:cNvSpPr/>
            <p:nvPr/>
          </p:nvSpPr>
          <p:spPr>
            <a:xfrm>
              <a:off x="6528576" y="2122715"/>
              <a:ext cx="587829" cy="357240"/>
            </a:xfrm>
            <a:prstGeom prst="leftRightArrow">
              <a:avLst/>
            </a:prstGeom>
            <a:noFill/>
            <a:ln>
              <a:solidFill>
                <a:srgbClr val="FF61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rgbClr val="FF616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1</a:t>
              </a:r>
              <a:endParaRPr lang="ko-KR" altLang="en-US" sz="1400" dirty="0">
                <a:solidFill>
                  <a:srgbClr val="FF616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37" name="화살표: 왼쪽/오른쪽 36">
              <a:extLst>
                <a:ext uri="{FF2B5EF4-FFF2-40B4-BE49-F238E27FC236}">
                  <a16:creationId xmlns:a16="http://schemas.microsoft.com/office/drawing/2014/main" id="{C93ACA68-CF86-4D59-9088-CD56EF1BDA54}"/>
                </a:ext>
              </a:extLst>
            </p:cNvPr>
            <p:cNvSpPr/>
            <p:nvPr/>
          </p:nvSpPr>
          <p:spPr>
            <a:xfrm>
              <a:off x="7129034" y="2122715"/>
              <a:ext cx="1110342" cy="357240"/>
            </a:xfrm>
            <a:prstGeom prst="leftRightArrow">
              <a:avLst/>
            </a:prstGeom>
            <a:noFill/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bg2">
                      <a:lumMod val="50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3</a:t>
              </a:r>
              <a:endParaRPr lang="ko-KR" altLang="en-US" sz="1400" dirty="0">
                <a:solidFill>
                  <a:schemeClr val="bg2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38" name="화살표: 왼쪽/오른쪽 37">
              <a:extLst>
                <a:ext uri="{FF2B5EF4-FFF2-40B4-BE49-F238E27FC236}">
                  <a16:creationId xmlns:a16="http://schemas.microsoft.com/office/drawing/2014/main" id="{0BA8B23C-6111-49B9-A167-0483874C0A6C}"/>
                </a:ext>
              </a:extLst>
            </p:cNvPr>
            <p:cNvSpPr/>
            <p:nvPr/>
          </p:nvSpPr>
          <p:spPr>
            <a:xfrm>
              <a:off x="8228490" y="2122715"/>
              <a:ext cx="607859" cy="357240"/>
            </a:xfrm>
            <a:prstGeom prst="leftRightArrow">
              <a:avLst/>
            </a:prstGeom>
            <a:noFill/>
            <a:ln>
              <a:solidFill>
                <a:srgbClr val="FF61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rgbClr val="FF616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1</a:t>
              </a:r>
              <a:endParaRPr lang="ko-KR" altLang="en-US" sz="1400" dirty="0">
                <a:solidFill>
                  <a:srgbClr val="FF616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39" name="화살표: 왼쪽/오른쪽 38">
              <a:extLst>
                <a:ext uri="{FF2B5EF4-FFF2-40B4-BE49-F238E27FC236}">
                  <a16:creationId xmlns:a16="http://schemas.microsoft.com/office/drawing/2014/main" id="{3B438FA8-7FE2-476F-A6FF-0968B6751C33}"/>
                </a:ext>
              </a:extLst>
            </p:cNvPr>
            <p:cNvSpPr/>
            <p:nvPr/>
          </p:nvSpPr>
          <p:spPr>
            <a:xfrm>
              <a:off x="8836348" y="2122715"/>
              <a:ext cx="1079427" cy="357240"/>
            </a:xfrm>
            <a:prstGeom prst="leftRightArrow">
              <a:avLst/>
            </a:prstGeom>
            <a:noFill/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bg2">
                      <a:lumMod val="50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3</a:t>
              </a:r>
              <a:endParaRPr lang="ko-KR" altLang="en-US" sz="1400" dirty="0">
                <a:solidFill>
                  <a:schemeClr val="bg2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40" name="화살표: 왼쪽/오른쪽 39">
              <a:extLst>
                <a:ext uri="{FF2B5EF4-FFF2-40B4-BE49-F238E27FC236}">
                  <a16:creationId xmlns:a16="http://schemas.microsoft.com/office/drawing/2014/main" id="{3808F0D6-229C-43A5-BC37-5C8C4D6EF207}"/>
                </a:ext>
              </a:extLst>
            </p:cNvPr>
            <p:cNvSpPr/>
            <p:nvPr/>
          </p:nvSpPr>
          <p:spPr>
            <a:xfrm>
              <a:off x="9915775" y="2122715"/>
              <a:ext cx="607859" cy="357240"/>
            </a:xfrm>
            <a:prstGeom prst="leftRightArrow">
              <a:avLst/>
            </a:prstGeom>
            <a:noFill/>
            <a:ln>
              <a:solidFill>
                <a:srgbClr val="FF61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rgbClr val="FF616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1</a:t>
              </a:r>
              <a:endParaRPr lang="ko-KR" altLang="en-US" sz="1400" dirty="0">
                <a:solidFill>
                  <a:srgbClr val="FF616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44" name="화살표: 왼쪽/오른쪽 43">
              <a:extLst>
                <a:ext uri="{FF2B5EF4-FFF2-40B4-BE49-F238E27FC236}">
                  <a16:creationId xmlns:a16="http://schemas.microsoft.com/office/drawing/2014/main" id="{4454F8CF-303A-4EA0-98E9-6AC5C755C079}"/>
                </a:ext>
              </a:extLst>
            </p:cNvPr>
            <p:cNvSpPr/>
            <p:nvPr/>
          </p:nvSpPr>
          <p:spPr>
            <a:xfrm>
              <a:off x="10534521" y="2122715"/>
              <a:ext cx="1068540" cy="357240"/>
            </a:xfrm>
            <a:prstGeom prst="leftRightArrow">
              <a:avLst/>
            </a:prstGeom>
            <a:noFill/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bg2">
                      <a:lumMod val="50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3</a:t>
              </a:r>
              <a:endParaRPr lang="ko-KR" altLang="en-US" sz="1400" dirty="0">
                <a:solidFill>
                  <a:schemeClr val="bg2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sp>
        <p:nvSpPr>
          <p:cNvPr id="45" name="텍스트 개체 틀 2">
            <a:extLst>
              <a:ext uri="{FF2B5EF4-FFF2-40B4-BE49-F238E27FC236}">
                <a16:creationId xmlns:a16="http://schemas.microsoft.com/office/drawing/2014/main" id="{DF3DA2D3-19F0-49F7-B543-55C7ED0B81E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96000" y="1285200"/>
            <a:ext cx="9885600" cy="457200"/>
          </a:xfrm>
        </p:spPr>
        <p:txBody>
          <a:bodyPr/>
          <a:lstStyle/>
          <a:p>
            <a:r>
              <a:rPr lang="ko-KR" altLang="en-US" dirty="0"/>
              <a:t>캐시사용시의 응답시간 그래프</a:t>
            </a:r>
            <a:endParaRPr lang="en-US" altLang="ko-KR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B2EABF4-4BAE-4D36-B20A-6654D24E71ED}"/>
              </a:ext>
            </a:extLst>
          </p:cNvPr>
          <p:cNvCxnSpPr/>
          <p:nvPr/>
        </p:nvCxnSpPr>
        <p:spPr>
          <a:xfrm>
            <a:off x="2904771" y="4171950"/>
            <a:ext cx="8892622" cy="0"/>
          </a:xfrm>
          <a:prstGeom prst="line">
            <a:avLst/>
          </a:prstGeom>
          <a:ln w="38100" cap="flat" cmpd="sng" algn="ctr">
            <a:solidFill>
              <a:srgbClr val="FF5D5D">
                <a:alpha val="50196"/>
              </a:srgb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9" name="그룹 8">
            <a:extLst>
              <a:ext uri="{FF2B5EF4-FFF2-40B4-BE49-F238E27FC236}">
                <a16:creationId xmlns:a16="http://schemas.microsoft.com/office/drawing/2014/main" id="{CDF1795A-1E0A-4CC7-81B7-9CEAE9EC1936}"/>
              </a:ext>
            </a:extLst>
          </p:cNvPr>
          <p:cNvGrpSpPr/>
          <p:nvPr/>
        </p:nvGrpSpPr>
        <p:grpSpPr>
          <a:xfrm>
            <a:off x="780385" y="5451557"/>
            <a:ext cx="9763752" cy="1013248"/>
            <a:chOff x="780385" y="5451557"/>
            <a:chExt cx="9763752" cy="1013248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633809CB-D50F-4096-838D-107F94F9ECA9}"/>
                </a:ext>
              </a:extLst>
            </p:cNvPr>
            <p:cNvGrpSpPr/>
            <p:nvPr/>
          </p:nvGrpSpPr>
          <p:grpSpPr>
            <a:xfrm>
              <a:off x="780385" y="5451557"/>
              <a:ext cx="9763752" cy="1013248"/>
              <a:chOff x="780385" y="5451557"/>
              <a:chExt cx="9763752" cy="1013248"/>
            </a:xfrm>
          </p:grpSpPr>
          <p:grpSp>
            <p:nvGrpSpPr>
              <p:cNvPr id="43" name="그룹 42">
                <a:extLst>
                  <a:ext uri="{FF2B5EF4-FFF2-40B4-BE49-F238E27FC236}">
                    <a16:creationId xmlns:a16="http://schemas.microsoft.com/office/drawing/2014/main" id="{209DF4C3-1E3D-4FF6-9556-B9316670E99B}"/>
                  </a:ext>
                </a:extLst>
              </p:cNvPr>
              <p:cNvGrpSpPr/>
              <p:nvPr/>
            </p:nvGrpSpPr>
            <p:grpSpPr>
              <a:xfrm>
                <a:off x="780385" y="5457537"/>
                <a:ext cx="9743249" cy="1007268"/>
                <a:chOff x="780386" y="5457537"/>
                <a:chExt cx="9743249" cy="1007268"/>
              </a:xfrm>
            </p:grpSpPr>
            <p:grpSp>
              <p:nvGrpSpPr>
                <p:cNvPr id="30" name="그룹 29">
                  <a:extLst>
                    <a:ext uri="{FF2B5EF4-FFF2-40B4-BE49-F238E27FC236}">
                      <a16:creationId xmlns:a16="http://schemas.microsoft.com/office/drawing/2014/main" id="{5D9B907A-A183-4FFB-B160-458673D762D4}"/>
                    </a:ext>
                  </a:extLst>
                </p:cNvPr>
                <p:cNvGrpSpPr/>
                <p:nvPr/>
              </p:nvGrpSpPr>
              <p:grpSpPr>
                <a:xfrm>
                  <a:off x="3123091" y="5457537"/>
                  <a:ext cx="7400544" cy="845506"/>
                  <a:chOff x="828869" y="5457537"/>
                  <a:chExt cx="7400544" cy="845506"/>
                </a:xfrm>
              </p:grpSpPr>
              <p:grpSp>
                <p:nvGrpSpPr>
                  <p:cNvPr id="17" name="그룹 16">
                    <a:extLst>
                      <a:ext uri="{FF2B5EF4-FFF2-40B4-BE49-F238E27FC236}">
                        <a16:creationId xmlns:a16="http://schemas.microsoft.com/office/drawing/2014/main" id="{CCEA2CCE-1BDC-4727-BAB6-B920BD39B251}"/>
                      </a:ext>
                    </a:extLst>
                  </p:cNvPr>
                  <p:cNvGrpSpPr/>
                  <p:nvPr/>
                </p:nvGrpSpPr>
                <p:grpSpPr>
                  <a:xfrm>
                    <a:off x="828869" y="5457537"/>
                    <a:ext cx="607859" cy="845506"/>
                    <a:chOff x="828869" y="5457537"/>
                    <a:chExt cx="607859" cy="845506"/>
                  </a:xfrm>
                </p:grpSpPr>
                <p:sp>
                  <p:nvSpPr>
                    <p:cNvPr id="6" name="직사각형 5">
                      <a:extLst>
                        <a:ext uri="{FF2B5EF4-FFF2-40B4-BE49-F238E27FC236}">
                          <a16:creationId xmlns:a16="http://schemas.microsoft.com/office/drawing/2014/main" id="{D212DB2A-6D83-43FC-B24B-0F4B2DE5750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39755" y="5457537"/>
                      <a:ext cx="587829" cy="839526"/>
                    </a:xfrm>
                    <a:prstGeom prst="rect">
                      <a:avLst/>
                    </a:prstGeom>
                    <a:solidFill>
                      <a:srgbClr val="E4E4E4">
                        <a:alpha val="80000"/>
                      </a:srgbClr>
                    </a:solidFill>
                    <a:ln w="25400">
                      <a:solidFill>
                        <a:srgbClr val="868686">
                          <a:alpha val="50000"/>
                        </a:srgbClr>
                      </a:solidFill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sp>
                  <p:nvSpPr>
                    <p:cNvPr id="11" name="TextBox 10">
                      <a:extLst>
                        <a:ext uri="{FF2B5EF4-FFF2-40B4-BE49-F238E27FC236}">
                          <a16:creationId xmlns:a16="http://schemas.microsoft.com/office/drawing/2014/main" id="{E07015F9-9396-4A94-A865-BA1FF073170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28869" y="5933711"/>
                      <a:ext cx="607859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altLang="ko-KR" dirty="0">
                          <a:solidFill>
                            <a:srgbClr val="FF0000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115</a:t>
                      </a:r>
                      <a:endParaRPr lang="ko-KR" altLang="en-US" dirty="0">
                        <a:solidFill>
                          <a:srgbClr val="FF0000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p:txBody>
                </p:sp>
              </p:grpSp>
              <p:grpSp>
                <p:nvGrpSpPr>
                  <p:cNvPr id="18" name="그룹 17">
                    <a:extLst>
                      <a:ext uri="{FF2B5EF4-FFF2-40B4-BE49-F238E27FC236}">
                        <a16:creationId xmlns:a16="http://schemas.microsoft.com/office/drawing/2014/main" id="{BF655562-B201-44A3-9921-BAA6C3968CAD}"/>
                      </a:ext>
                    </a:extLst>
                  </p:cNvPr>
                  <p:cNvGrpSpPr/>
                  <p:nvPr/>
                </p:nvGrpSpPr>
                <p:grpSpPr>
                  <a:xfrm>
                    <a:off x="2548811" y="5457537"/>
                    <a:ext cx="607859" cy="845506"/>
                    <a:chOff x="828869" y="5457537"/>
                    <a:chExt cx="607859" cy="845506"/>
                  </a:xfrm>
                </p:grpSpPr>
                <p:sp>
                  <p:nvSpPr>
                    <p:cNvPr id="19" name="직사각형 18">
                      <a:extLst>
                        <a:ext uri="{FF2B5EF4-FFF2-40B4-BE49-F238E27FC236}">
                          <a16:creationId xmlns:a16="http://schemas.microsoft.com/office/drawing/2014/main" id="{0DE8B73E-84F5-451B-A4E0-ED8432C01EC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39755" y="5457537"/>
                      <a:ext cx="587829" cy="839526"/>
                    </a:xfrm>
                    <a:prstGeom prst="rect">
                      <a:avLst/>
                    </a:prstGeom>
                    <a:solidFill>
                      <a:srgbClr val="FFD5D5">
                        <a:alpha val="80000"/>
                      </a:srgbClr>
                    </a:solidFill>
                    <a:ln w="25400">
                      <a:solidFill>
                        <a:srgbClr val="FF0000">
                          <a:alpha val="50000"/>
                        </a:srgbClr>
                      </a:solidFill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sp>
                  <p:nvSpPr>
                    <p:cNvPr id="20" name="TextBox 19">
                      <a:extLst>
                        <a:ext uri="{FF2B5EF4-FFF2-40B4-BE49-F238E27FC236}">
                          <a16:creationId xmlns:a16="http://schemas.microsoft.com/office/drawing/2014/main" id="{E5EFA3BD-C5A0-4CAF-BD37-2B5D0D4D814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28869" y="5933711"/>
                      <a:ext cx="607859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altLang="ko-KR" dirty="0">
                          <a:solidFill>
                            <a:srgbClr val="FF0000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107</a:t>
                      </a:r>
                      <a:endParaRPr lang="ko-KR" altLang="en-US" dirty="0">
                        <a:solidFill>
                          <a:srgbClr val="FF0000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p:txBody>
                </p:sp>
              </p:grpSp>
              <p:grpSp>
                <p:nvGrpSpPr>
                  <p:cNvPr id="21" name="그룹 20">
                    <a:extLst>
                      <a:ext uri="{FF2B5EF4-FFF2-40B4-BE49-F238E27FC236}">
                        <a16:creationId xmlns:a16="http://schemas.microsoft.com/office/drawing/2014/main" id="{02DAA72E-2605-4E39-93D6-857684DF0588}"/>
                      </a:ext>
                    </a:extLst>
                  </p:cNvPr>
                  <p:cNvGrpSpPr/>
                  <p:nvPr/>
                </p:nvGrpSpPr>
                <p:grpSpPr>
                  <a:xfrm>
                    <a:off x="4236097" y="5457537"/>
                    <a:ext cx="607859" cy="845506"/>
                    <a:chOff x="828869" y="5457537"/>
                    <a:chExt cx="607859" cy="845506"/>
                  </a:xfrm>
                </p:grpSpPr>
                <p:sp>
                  <p:nvSpPr>
                    <p:cNvPr id="22" name="직사각형 21">
                      <a:extLst>
                        <a:ext uri="{FF2B5EF4-FFF2-40B4-BE49-F238E27FC236}">
                          <a16:creationId xmlns:a16="http://schemas.microsoft.com/office/drawing/2014/main" id="{AFEA5F15-F04F-4415-BA7B-A944F7BB2B7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39755" y="5457537"/>
                      <a:ext cx="587829" cy="839526"/>
                    </a:xfrm>
                    <a:prstGeom prst="rect">
                      <a:avLst/>
                    </a:prstGeom>
                    <a:solidFill>
                      <a:srgbClr val="FFD5D5">
                        <a:alpha val="80000"/>
                      </a:srgbClr>
                    </a:solidFill>
                    <a:ln w="25400">
                      <a:solidFill>
                        <a:srgbClr val="FF0000">
                          <a:alpha val="50000"/>
                        </a:srgbClr>
                      </a:solidFill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sp>
                  <p:nvSpPr>
                    <p:cNvPr id="23" name="TextBox 22">
                      <a:extLst>
                        <a:ext uri="{FF2B5EF4-FFF2-40B4-BE49-F238E27FC236}">
                          <a16:creationId xmlns:a16="http://schemas.microsoft.com/office/drawing/2014/main" id="{6D259F99-62F0-44B9-BF62-70D1D5ECE5A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28869" y="5933711"/>
                      <a:ext cx="607859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altLang="ko-KR" dirty="0">
                          <a:solidFill>
                            <a:srgbClr val="FF0000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101</a:t>
                      </a:r>
                      <a:endParaRPr lang="ko-KR" altLang="en-US" dirty="0">
                        <a:solidFill>
                          <a:srgbClr val="FF0000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p:txBody>
                </p:sp>
              </p:grpSp>
              <p:grpSp>
                <p:nvGrpSpPr>
                  <p:cNvPr id="24" name="그룹 23">
                    <a:extLst>
                      <a:ext uri="{FF2B5EF4-FFF2-40B4-BE49-F238E27FC236}">
                        <a16:creationId xmlns:a16="http://schemas.microsoft.com/office/drawing/2014/main" id="{31500F63-14BF-4D1E-BA08-6DA22489D256}"/>
                      </a:ext>
                    </a:extLst>
                  </p:cNvPr>
                  <p:cNvGrpSpPr/>
                  <p:nvPr/>
                </p:nvGrpSpPr>
                <p:grpSpPr>
                  <a:xfrm>
                    <a:off x="5934268" y="5457537"/>
                    <a:ext cx="607859" cy="845506"/>
                    <a:chOff x="828869" y="5457537"/>
                    <a:chExt cx="607859" cy="845506"/>
                  </a:xfrm>
                </p:grpSpPr>
                <p:sp>
                  <p:nvSpPr>
                    <p:cNvPr id="25" name="직사각형 24">
                      <a:extLst>
                        <a:ext uri="{FF2B5EF4-FFF2-40B4-BE49-F238E27FC236}">
                          <a16:creationId xmlns:a16="http://schemas.microsoft.com/office/drawing/2014/main" id="{8E7C642B-0569-4053-BD49-FAB87B8111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39755" y="5457537"/>
                      <a:ext cx="587829" cy="839526"/>
                    </a:xfrm>
                    <a:prstGeom prst="rect">
                      <a:avLst/>
                    </a:prstGeom>
                    <a:solidFill>
                      <a:srgbClr val="FFD5D5">
                        <a:alpha val="80000"/>
                      </a:srgbClr>
                    </a:solidFill>
                    <a:ln w="25400">
                      <a:solidFill>
                        <a:srgbClr val="FF0000">
                          <a:alpha val="50000"/>
                        </a:srgbClr>
                      </a:solidFill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sp>
                  <p:nvSpPr>
                    <p:cNvPr id="26" name="TextBox 25">
                      <a:extLst>
                        <a:ext uri="{FF2B5EF4-FFF2-40B4-BE49-F238E27FC236}">
                          <a16:creationId xmlns:a16="http://schemas.microsoft.com/office/drawing/2014/main" id="{D3835E21-DD3C-4B94-AFD8-E6CEC40F5C8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28869" y="5933711"/>
                      <a:ext cx="607859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altLang="ko-KR" dirty="0">
                          <a:solidFill>
                            <a:srgbClr val="FF0000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101</a:t>
                      </a:r>
                      <a:endParaRPr lang="ko-KR" altLang="en-US" dirty="0">
                        <a:solidFill>
                          <a:srgbClr val="FF0000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p:txBody>
                </p:sp>
              </p:grpSp>
              <p:grpSp>
                <p:nvGrpSpPr>
                  <p:cNvPr id="27" name="그룹 26">
                    <a:extLst>
                      <a:ext uri="{FF2B5EF4-FFF2-40B4-BE49-F238E27FC236}">
                        <a16:creationId xmlns:a16="http://schemas.microsoft.com/office/drawing/2014/main" id="{D24F1708-9D90-462D-BE18-6BAAA4E1A425}"/>
                      </a:ext>
                    </a:extLst>
                  </p:cNvPr>
                  <p:cNvGrpSpPr/>
                  <p:nvPr/>
                </p:nvGrpSpPr>
                <p:grpSpPr>
                  <a:xfrm>
                    <a:off x="7621554" y="5457537"/>
                    <a:ext cx="607859" cy="845506"/>
                    <a:chOff x="828869" y="5457537"/>
                    <a:chExt cx="607859" cy="845506"/>
                  </a:xfrm>
                </p:grpSpPr>
                <p:sp>
                  <p:nvSpPr>
                    <p:cNvPr id="28" name="직사각형 27">
                      <a:extLst>
                        <a:ext uri="{FF2B5EF4-FFF2-40B4-BE49-F238E27FC236}">
                          <a16:creationId xmlns:a16="http://schemas.microsoft.com/office/drawing/2014/main" id="{4CC81135-1C5A-4F67-8C08-272646DC909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39755" y="5457537"/>
                      <a:ext cx="587829" cy="839526"/>
                    </a:xfrm>
                    <a:prstGeom prst="rect">
                      <a:avLst/>
                    </a:prstGeom>
                    <a:solidFill>
                      <a:srgbClr val="FFD5D5">
                        <a:alpha val="80000"/>
                      </a:srgbClr>
                    </a:solidFill>
                    <a:ln w="25400">
                      <a:solidFill>
                        <a:srgbClr val="FF0000">
                          <a:alpha val="50000"/>
                        </a:srgbClr>
                      </a:solidFill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sp>
                  <p:nvSpPr>
                    <p:cNvPr id="29" name="TextBox 28">
                      <a:extLst>
                        <a:ext uri="{FF2B5EF4-FFF2-40B4-BE49-F238E27FC236}">
                          <a16:creationId xmlns:a16="http://schemas.microsoft.com/office/drawing/2014/main" id="{F656D9BF-69EC-4C6E-98EC-1D96AEF0A5A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28869" y="5933711"/>
                      <a:ext cx="607859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altLang="ko-KR" dirty="0">
                          <a:solidFill>
                            <a:srgbClr val="FF0000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100</a:t>
                      </a:r>
                      <a:endParaRPr lang="ko-KR" altLang="en-US" dirty="0">
                        <a:solidFill>
                          <a:srgbClr val="FF0000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p:txBody>
                </p:sp>
              </p:grpSp>
            </p:grpSp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008E7F89-82AC-4825-8249-AD5985A3BBC2}"/>
                    </a:ext>
                  </a:extLst>
                </p:cNvPr>
                <p:cNvSpPr txBox="1"/>
                <p:nvPr/>
              </p:nvSpPr>
              <p:spPr>
                <a:xfrm>
                  <a:off x="780386" y="5910807"/>
                  <a:ext cx="2140714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500" dirty="0">
                      <a:solidFill>
                        <a:srgbClr val="FF6161"/>
                      </a:solidFill>
                      <a:latin typeface="나눔스퀘어_ac Bold" panose="020B0600000101010101" pitchFamily="50" charset="-127"/>
                      <a:ea typeface="나눔스퀘어_ac Bold" panose="020B0600000101010101" pitchFamily="50" charset="-127"/>
                    </a:rPr>
                    <a:t>Cache Creating Count</a:t>
                  </a:r>
                </a:p>
                <a:p>
                  <a:pPr algn="ctr"/>
                  <a:r>
                    <a:rPr lang="en-US" altLang="ko-KR" sz="1500" dirty="0">
                      <a:solidFill>
                        <a:srgbClr val="FF6161"/>
                      </a:solidFill>
                      <a:latin typeface="나눔스퀘어_ac Bold" panose="020B0600000101010101" pitchFamily="50" charset="-127"/>
                      <a:ea typeface="나눔스퀘어_ac Bold" panose="020B0600000101010101" pitchFamily="50" charset="-127"/>
                    </a:rPr>
                    <a:t>(Total : 514)</a:t>
                  </a:r>
                  <a:endParaRPr lang="ko-KR" altLang="en-US" sz="1500" dirty="0">
                    <a:solidFill>
                      <a:srgbClr val="FF616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endParaRPr>
                </a:p>
              </p:txBody>
            </p:sp>
          </p:grp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106CFF0B-77FD-415A-B34F-2BB263498890}"/>
                  </a:ext>
                </a:extLst>
              </p:cNvPr>
              <p:cNvSpPr txBox="1"/>
              <p:nvPr/>
            </p:nvSpPr>
            <p:spPr>
              <a:xfrm>
                <a:off x="4853422" y="5451557"/>
                <a:ext cx="63786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dirty="0">
                    <a:solidFill>
                      <a:srgbClr val="FF7979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Expire</a:t>
                </a:r>
                <a:endParaRPr lang="ko-KR" altLang="en-US" sz="1200" dirty="0">
                  <a:solidFill>
                    <a:srgbClr val="FF7979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D82604D4-A69B-4F22-B2E3-838CA9198431}"/>
                  </a:ext>
                </a:extLst>
              </p:cNvPr>
              <p:cNvSpPr txBox="1"/>
              <p:nvPr/>
            </p:nvSpPr>
            <p:spPr>
              <a:xfrm>
                <a:off x="6516684" y="5451557"/>
                <a:ext cx="63786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>
                  <a:defRPr sz="1200">
                    <a:solidFill>
                      <a:srgbClr val="FF7979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defRPr>
                </a:lvl1pPr>
              </a:lstStyle>
              <a:p>
                <a:r>
                  <a:rPr lang="en-US" altLang="ko-KR" dirty="0"/>
                  <a:t>Expire</a:t>
                </a:r>
                <a:endParaRPr lang="ko-KR" altLang="en-US" dirty="0"/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0826138-5DEC-40CA-B24B-0DB3D6E023CF}"/>
                  </a:ext>
                </a:extLst>
              </p:cNvPr>
              <p:cNvSpPr txBox="1"/>
              <p:nvPr/>
            </p:nvSpPr>
            <p:spPr>
              <a:xfrm>
                <a:off x="8219360" y="5451557"/>
                <a:ext cx="63786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>
                  <a:defRPr sz="1200">
                    <a:solidFill>
                      <a:srgbClr val="FF7979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defRPr>
                </a:lvl1pPr>
              </a:lstStyle>
              <a:p>
                <a:r>
                  <a:rPr lang="en-US" altLang="ko-KR" dirty="0"/>
                  <a:t>Expire</a:t>
                </a:r>
                <a:endParaRPr lang="ko-KR" altLang="en-US" dirty="0"/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6B24021B-F953-4A09-93A6-9B4CE9981B84}"/>
                  </a:ext>
                </a:extLst>
              </p:cNvPr>
              <p:cNvSpPr txBox="1"/>
              <p:nvPr/>
            </p:nvSpPr>
            <p:spPr>
              <a:xfrm>
                <a:off x="9906270" y="5451557"/>
                <a:ext cx="63786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>
                  <a:defRPr sz="1200">
                    <a:solidFill>
                      <a:srgbClr val="FF7979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defRPr>
                </a:lvl1pPr>
              </a:lstStyle>
              <a:p>
                <a:r>
                  <a:rPr lang="en-US" altLang="ko-KR" dirty="0"/>
                  <a:t>Expire</a:t>
                </a:r>
                <a:endParaRPr lang="ko-KR" altLang="en-US" dirty="0"/>
              </a:p>
            </p:txBody>
          </p: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2D0A045F-9A31-47EC-B9CD-3A8EEEAAE3D6}"/>
                </a:ext>
              </a:extLst>
            </p:cNvPr>
            <p:cNvSpPr txBox="1"/>
            <p:nvPr/>
          </p:nvSpPr>
          <p:spPr>
            <a:xfrm>
              <a:off x="3108467" y="5451557"/>
              <a:ext cx="64549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solidFill>
                    <a:schemeClr val="bg2">
                      <a:lumMod val="7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Empty</a:t>
              </a:r>
              <a:endParaRPr lang="ko-KR" altLang="en-US" sz="1200" dirty="0">
                <a:solidFill>
                  <a:schemeClr val="bg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3803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캐시 운영시의 문제점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반복적으로 비어 있는 캐시</a:t>
            </a:r>
            <a:endParaRPr lang="en-US" altLang="ko-KR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비어 있는 캐시를 생성하기 위해 코드블록을 실행시켜 발생하는 대기 시간</a:t>
            </a:r>
            <a:r>
              <a:rPr lang="en-US" altLang="ko-KR" dirty="0"/>
              <a:t>(</a:t>
            </a:r>
            <a:r>
              <a:rPr lang="en-US" altLang="ko-KR" dirty="0" err="1"/>
              <a:t>C.Delay</a:t>
            </a:r>
            <a:r>
              <a:rPr lang="en-US" altLang="ko-KR" dirty="0"/>
              <a:t>)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B7C48A2-7DBD-43CB-9FC0-A2E93A44B931}"/>
              </a:ext>
            </a:extLst>
          </p:cNvPr>
          <p:cNvSpPr/>
          <p:nvPr/>
        </p:nvSpPr>
        <p:spPr>
          <a:xfrm>
            <a:off x="707573" y="2852054"/>
            <a:ext cx="1012371" cy="3422698"/>
          </a:xfrm>
          <a:prstGeom prst="rect">
            <a:avLst/>
          </a:prstGeom>
          <a:solidFill>
            <a:srgbClr val="E4E4E4">
              <a:alpha val="80000"/>
            </a:srgbClr>
          </a:solidFill>
          <a:ln w="25400">
            <a:solidFill>
              <a:srgbClr val="868686">
                <a:alpha val="50000"/>
              </a:srgb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dirty="0">
                <a:solidFill>
                  <a:schemeClr val="bg2">
                    <a:lumMod val="50000"/>
                  </a:schemeClr>
                </a:solidFill>
              </a:rPr>
              <a:t>Empty</a:t>
            </a:r>
            <a:endParaRPr lang="ko-KR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BA65117-F0A2-4862-A041-4F2A34CB500C}"/>
              </a:ext>
            </a:extLst>
          </p:cNvPr>
          <p:cNvSpPr/>
          <p:nvPr/>
        </p:nvSpPr>
        <p:spPr>
          <a:xfrm>
            <a:off x="1719944" y="2852054"/>
            <a:ext cx="2732314" cy="3422698"/>
          </a:xfrm>
          <a:prstGeom prst="rect">
            <a:avLst/>
          </a:prstGeom>
          <a:solidFill>
            <a:schemeClr val="accent1">
              <a:lumMod val="40000"/>
              <a:lumOff val="60000"/>
              <a:alpha val="2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Cache </a:t>
            </a:r>
          </a:p>
          <a:p>
            <a:pPr algn="ctr"/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Value #1</a:t>
            </a:r>
            <a:endParaRPr lang="ko-KR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25D64E9-1E90-4271-ACB3-CE70840F95FD}"/>
              </a:ext>
            </a:extLst>
          </p:cNvPr>
          <p:cNvSpPr/>
          <p:nvPr/>
        </p:nvSpPr>
        <p:spPr>
          <a:xfrm>
            <a:off x="4452258" y="2852054"/>
            <a:ext cx="1012371" cy="3422698"/>
          </a:xfrm>
          <a:prstGeom prst="rect">
            <a:avLst/>
          </a:prstGeom>
          <a:solidFill>
            <a:srgbClr val="FF6161">
              <a:alpha val="20000"/>
            </a:srgbClr>
          </a:solidFill>
          <a:ln>
            <a:solidFill>
              <a:srgbClr val="FF8F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dirty="0">
                <a:solidFill>
                  <a:srgbClr val="FF8F8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Expire</a:t>
            </a:r>
          </a:p>
          <a:p>
            <a:pPr algn="ctr"/>
            <a:r>
              <a:rPr lang="en-US" altLang="ko-KR" sz="1200" dirty="0">
                <a:solidFill>
                  <a:srgbClr val="FF8F8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(=empty)</a:t>
            </a:r>
            <a:endParaRPr lang="ko-KR" altLang="en-US" sz="1200" dirty="0">
              <a:solidFill>
                <a:srgbClr val="FF8F8F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B5CE646-1A83-4F01-A8A5-781354A92D35}"/>
              </a:ext>
            </a:extLst>
          </p:cNvPr>
          <p:cNvSpPr/>
          <p:nvPr/>
        </p:nvSpPr>
        <p:spPr>
          <a:xfrm>
            <a:off x="9209314" y="2852054"/>
            <a:ext cx="2198915" cy="3422698"/>
          </a:xfrm>
          <a:prstGeom prst="rect">
            <a:avLst/>
          </a:prstGeom>
          <a:solidFill>
            <a:schemeClr val="accent1">
              <a:lumMod val="40000"/>
              <a:lumOff val="60000"/>
              <a:alpha val="2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Cache </a:t>
            </a:r>
          </a:p>
          <a:p>
            <a:pPr algn="ctr"/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Value #...</a:t>
            </a:r>
            <a:endParaRPr lang="ko-KR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F4D3D07-1DD5-49D2-954E-9410AF424ECD}"/>
              </a:ext>
            </a:extLst>
          </p:cNvPr>
          <p:cNvSpPr/>
          <p:nvPr/>
        </p:nvSpPr>
        <p:spPr>
          <a:xfrm>
            <a:off x="5464630" y="2852054"/>
            <a:ext cx="2732314" cy="3422698"/>
          </a:xfrm>
          <a:prstGeom prst="rect">
            <a:avLst/>
          </a:prstGeom>
          <a:solidFill>
            <a:schemeClr val="accent1">
              <a:lumMod val="40000"/>
              <a:lumOff val="60000"/>
              <a:alpha val="2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Cache </a:t>
            </a:r>
          </a:p>
          <a:p>
            <a:pPr algn="ctr"/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Value #2</a:t>
            </a:r>
            <a:endParaRPr lang="ko-KR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EE2A2E0-5CEB-4DA5-B589-5FB120A462CF}"/>
              </a:ext>
            </a:extLst>
          </p:cNvPr>
          <p:cNvSpPr/>
          <p:nvPr/>
        </p:nvSpPr>
        <p:spPr>
          <a:xfrm>
            <a:off x="8196943" y="2852054"/>
            <a:ext cx="1012371" cy="3422698"/>
          </a:xfrm>
          <a:prstGeom prst="rect">
            <a:avLst/>
          </a:prstGeom>
          <a:solidFill>
            <a:srgbClr val="FF6161">
              <a:alpha val="20000"/>
            </a:srgbClr>
          </a:solidFill>
          <a:ln>
            <a:solidFill>
              <a:srgbClr val="FF8F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dirty="0">
                <a:solidFill>
                  <a:srgbClr val="FF8F8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Expire</a:t>
            </a:r>
          </a:p>
          <a:p>
            <a:pPr algn="ctr"/>
            <a:r>
              <a:rPr lang="en-US" altLang="ko-KR" sz="1200" dirty="0">
                <a:solidFill>
                  <a:srgbClr val="FF8F8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(=empty)</a:t>
            </a:r>
            <a:endParaRPr lang="ko-KR" altLang="en-US" sz="1200" dirty="0">
              <a:solidFill>
                <a:srgbClr val="FF8F8F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endParaRPr lang="ko-KR" altLang="en-US" dirty="0">
              <a:solidFill>
                <a:srgbClr val="FF8F8F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EF2AD7A1-7A00-4AD5-B5FF-3F8BD2ADA3F1}"/>
              </a:ext>
            </a:extLst>
          </p:cNvPr>
          <p:cNvGrpSpPr/>
          <p:nvPr/>
        </p:nvGrpSpPr>
        <p:grpSpPr>
          <a:xfrm>
            <a:off x="859971" y="4114804"/>
            <a:ext cx="1632858" cy="642257"/>
            <a:chOff x="859971" y="4038602"/>
            <a:chExt cx="1632858" cy="642257"/>
          </a:xfrm>
        </p:grpSpPr>
        <p:sp>
          <p:nvSpPr>
            <p:cNvPr id="15" name="화살표: 오른쪽 14">
              <a:extLst>
                <a:ext uri="{FF2B5EF4-FFF2-40B4-BE49-F238E27FC236}">
                  <a16:creationId xmlns:a16="http://schemas.microsoft.com/office/drawing/2014/main" id="{2D898492-FC29-44CD-A719-7BA873400211}"/>
                </a:ext>
              </a:extLst>
            </p:cNvPr>
            <p:cNvSpPr/>
            <p:nvPr/>
          </p:nvSpPr>
          <p:spPr>
            <a:xfrm>
              <a:off x="859971" y="4038602"/>
              <a:ext cx="1632858" cy="642257"/>
            </a:xfrm>
            <a:prstGeom prst="rightArrow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476276E0-8307-494B-A1D9-83468D71A393}"/>
                </a:ext>
              </a:extLst>
            </p:cNvPr>
            <p:cNvSpPr/>
            <p:nvPr/>
          </p:nvSpPr>
          <p:spPr>
            <a:xfrm>
              <a:off x="1197427" y="4229096"/>
              <a:ext cx="790546" cy="261268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err="1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C.Delay</a:t>
              </a:r>
              <a:endPara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37B6E6F1-1B71-4022-96DA-55EA288441CD}"/>
              </a:ext>
            </a:extLst>
          </p:cNvPr>
          <p:cNvGrpSpPr/>
          <p:nvPr/>
        </p:nvGrpSpPr>
        <p:grpSpPr>
          <a:xfrm>
            <a:off x="4571999" y="4114804"/>
            <a:ext cx="1632858" cy="642257"/>
            <a:chOff x="859971" y="4038602"/>
            <a:chExt cx="1632858" cy="642257"/>
          </a:xfrm>
        </p:grpSpPr>
        <p:sp>
          <p:nvSpPr>
            <p:cNvPr id="22" name="화살표: 오른쪽 21">
              <a:extLst>
                <a:ext uri="{FF2B5EF4-FFF2-40B4-BE49-F238E27FC236}">
                  <a16:creationId xmlns:a16="http://schemas.microsoft.com/office/drawing/2014/main" id="{6B0851F2-0C64-47A9-84DF-2011C8A3AB8F}"/>
                </a:ext>
              </a:extLst>
            </p:cNvPr>
            <p:cNvSpPr/>
            <p:nvPr/>
          </p:nvSpPr>
          <p:spPr>
            <a:xfrm>
              <a:off x="859971" y="4038602"/>
              <a:ext cx="1632858" cy="642257"/>
            </a:xfrm>
            <a:prstGeom prst="rightArrow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DDD6669F-ADEA-49E9-A8F4-740F15AE2531}"/>
                </a:ext>
              </a:extLst>
            </p:cNvPr>
            <p:cNvSpPr/>
            <p:nvPr/>
          </p:nvSpPr>
          <p:spPr>
            <a:xfrm>
              <a:off x="1197427" y="4229096"/>
              <a:ext cx="790546" cy="261268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err="1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C.Delay</a:t>
              </a:r>
              <a:endPara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24" name="화살표: 오른쪽 23">
            <a:extLst>
              <a:ext uri="{FF2B5EF4-FFF2-40B4-BE49-F238E27FC236}">
                <a16:creationId xmlns:a16="http://schemas.microsoft.com/office/drawing/2014/main" id="{7F759D14-0A1B-48C1-8FA1-5A505643ED5A}"/>
              </a:ext>
            </a:extLst>
          </p:cNvPr>
          <p:cNvSpPr/>
          <p:nvPr/>
        </p:nvSpPr>
        <p:spPr>
          <a:xfrm>
            <a:off x="6629398" y="4114804"/>
            <a:ext cx="838199" cy="642257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Fast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A4C3C117-61FC-4488-852A-2250BDA9E4FB}"/>
              </a:ext>
            </a:extLst>
          </p:cNvPr>
          <p:cNvGrpSpPr/>
          <p:nvPr/>
        </p:nvGrpSpPr>
        <p:grpSpPr>
          <a:xfrm>
            <a:off x="8316684" y="4114804"/>
            <a:ext cx="1632858" cy="642257"/>
            <a:chOff x="859971" y="4038602"/>
            <a:chExt cx="1632858" cy="642257"/>
          </a:xfrm>
        </p:grpSpPr>
        <p:sp>
          <p:nvSpPr>
            <p:cNvPr id="26" name="화살표: 오른쪽 25">
              <a:extLst>
                <a:ext uri="{FF2B5EF4-FFF2-40B4-BE49-F238E27FC236}">
                  <a16:creationId xmlns:a16="http://schemas.microsoft.com/office/drawing/2014/main" id="{2C590D31-F3EB-414A-B3AE-5C7B0D1F9146}"/>
                </a:ext>
              </a:extLst>
            </p:cNvPr>
            <p:cNvSpPr/>
            <p:nvPr/>
          </p:nvSpPr>
          <p:spPr>
            <a:xfrm>
              <a:off x="859971" y="4038602"/>
              <a:ext cx="1632858" cy="642257"/>
            </a:xfrm>
            <a:prstGeom prst="rightArrow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8EF90C08-BDF8-49BE-943F-14DB255AEA4D}"/>
                </a:ext>
              </a:extLst>
            </p:cNvPr>
            <p:cNvSpPr/>
            <p:nvPr/>
          </p:nvSpPr>
          <p:spPr>
            <a:xfrm>
              <a:off x="1197427" y="4229096"/>
              <a:ext cx="790546" cy="261268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err="1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C.Delay</a:t>
              </a:r>
              <a:endPara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28" name="화살표: 오른쪽 27">
            <a:extLst>
              <a:ext uri="{FF2B5EF4-FFF2-40B4-BE49-F238E27FC236}">
                <a16:creationId xmlns:a16="http://schemas.microsoft.com/office/drawing/2014/main" id="{AB1C29EA-940F-4579-A101-B28ACBCC8C2B}"/>
              </a:ext>
            </a:extLst>
          </p:cNvPr>
          <p:cNvSpPr/>
          <p:nvPr/>
        </p:nvSpPr>
        <p:spPr>
          <a:xfrm>
            <a:off x="10374083" y="4114804"/>
            <a:ext cx="838199" cy="642257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Fast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F6EB7502-6909-468F-96D5-2087519DEA75}"/>
              </a:ext>
            </a:extLst>
          </p:cNvPr>
          <p:cNvSpPr/>
          <p:nvPr/>
        </p:nvSpPr>
        <p:spPr>
          <a:xfrm>
            <a:off x="620486" y="2362201"/>
            <a:ext cx="11027227" cy="642256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time</a:t>
            </a:r>
            <a:endParaRPr lang="ko-KR" altLang="en-US" sz="16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BDC8E5EA-33E0-464D-87A9-C67EF3A9BB9F}"/>
              </a:ext>
            </a:extLst>
          </p:cNvPr>
          <p:cNvSpPr/>
          <p:nvPr/>
        </p:nvSpPr>
        <p:spPr>
          <a:xfrm>
            <a:off x="2917370" y="4114804"/>
            <a:ext cx="838199" cy="642257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Fast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06268429"/>
      </p:ext>
    </p:extLst>
  </p:cSld>
  <p:clrMapOvr>
    <a:masterClrMapping/>
  </p:clrMapOvr>
</p:sld>
</file>

<file path=ppt/theme/theme1.xml><?xml version="1.0" encoding="utf-8"?>
<a:theme xmlns:a="http://schemas.openxmlformats.org/drawingml/2006/main" name="표지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목차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본문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본문 로고 상단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6498</TotalTime>
  <Words>1588</Words>
  <Application>Microsoft Office PowerPoint</Application>
  <PresentationFormat>와이드스크린</PresentationFormat>
  <Paragraphs>425</Paragraphs>
  <Slides>48</Slides>
  <Notes>17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4</vt:i4>
      </vt:variant>
      <vt:variant>
        <vt:lpstr>슬라이드 제목</vt:lpstr>
      </vt:variant>
      <vt:variant>
        <vt:i4>48</vt:i4>
      </vt:variant>
    </vt:vector>
  </HeadingPairs>
  <TitlesOfParts>
    <vt:vector size="61" baseType="lpstr">
      <vt:lpstr>나눔스퀘어</vt:lpstr>
      <vt:lpstr>나눔스퀘어_ac ExtraBold</vt:lpstr>
      <vt:lpstr>나눔스퀘어 Bold</vt:lpstr>
      <vt:lpstr>Arial</vt:lpstr>
      <vt:lpstr>나눔스퀘어_ac Bold</vt:lpstr>
      <vt:lpstr>나눔스퀘어 ExtraBold</vt:lpstr>
      <vt:lpstr>Wingdings</vt:lpstr>
      <vt:lpstr>맑은 고딕</vt:lpstr>
      <vt:lpstr>D2Coding</vt:lpstr>
      <vt:lpstr>표지</vt:lpstr>
      <vt:lpstr>목차</vt:lpstr>
      <vt:lpstr>본문</vt:lpstr>
      <vt:lpstr>본문 로고 상단</vt:lpstr>
      <vt:lpstr>작성 안내 페이지입니다. 최종본에서는 삭제해 주세요.</vt:lpstr>
      <vt:lpstr>캐시 성능향상을 위한 시도</vt:lpstr>
      <vt:lpstr>다룰 내용</vt:lpstr>
      <vt:lpstr>캐시의 정의</vt:lpstr>
      <vt:lpstr>캐시의 정의</vt:lpstr>
      <vt:lpstr>캐시의 정의</vt:lpstr>
      <vt:lpstr>캐시 운영시의 문제점</vt:lpstr>
      <vt:lpstr>캐시 운영시의 문제점</vt:lpstr>
      <vt:lpstr>캐시 운영시의 문제점</vt:lpstr>
      <vt:lpstr>캐시 운영시의 문제점</vt:lpstr>
      <vt:lpstr>문제점 해결을 위한 시도</vt:lpstr>
      <vt:lpstr>문제점 해결을 위한 시도</vt:lpstr>
      <vt:lpstr>문제점 해결을 위한 시도</vt:lpstr>
      <vt:lpstr>문제점 해결을 위한 시도</vt:lpstr>
      <vt:lpstr>문제점 해결을 위한 시도</vt:lpstr>
      <vt:lpstr>문제점 해결을 위한 시도</vt:lpstr>
      <vt:lpstr>문제점 해결을 위한 시도</vt:lpstr>
      <vt:lpstr>문제점 해결을 위한 시도</vt:lpstr>
      <vt:lpstr>문제점 해결을 위한 시도</vt:lpstr>
      <vt:lpstr>Catcher</vt:lpstr>
      <vt:lpstr>Catcher</vt:lpstr>
      <vt:lpstr>Catcher</vt:lpstr>
      <vt:lpstr>Catcher</vt:lpstr>
      <vt:lpstr>Catcher</vt:lpstr>
      <vt:lpstr>Catcher</vt:lpstr>
      <vt:lpstr>제목</vt:lpstr>
      <vt:lpstr>문제점 해결을 위한 시도</vt:lpstr>
      <vt:lpstr>PowerPoint 프레젠테이션</vt:lpstr>
      <vt:lpstr>장 제목</vt:lpstr>
      <vt:lpstr>제목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차트 제목과 차트</vt:lpstr>
      <vt:lpstr>차트 제목과 차트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Q&amp;A</vt:lpstr>
      <vt:lpstr>고맙습니다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NHN FORWARD</dc:title>
  <dc:creator>NHN FORWARD</dc:creator>
  <cp:lastModifiedBy>NHN</cp:lastModifiedBy>
  <cp:revision>333</cp:revision>
  <dcterms:created xsi:type="dcterms:W3CDTF">2020-03-03T06:13:54Z</dcterms:created>
  <dcterms:modified xsi:type="dcterms:W3CDTF">2020-07-31T06:52:48Z</dcterms:modified>
</cp:coreProperties>
</file>